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256" r:id="rId2"/>
    <p:sldId id="257" r:id="rId3"/>
    <p:sldId id="258" r:id="rId4"/>
    <p:sldId id="266" r:id="rId5"/>
    <p:sldId id="267" r:id="rId6"/>
    <p:sldId id="268" r:id="rId7"/>
    <p:sldId id="269" r:id="rId8"/>
    <p:sldId id="260" r:id="rId9"/>
    <p:sldId id="270" r:id="rId10"/>
    <p:sldId id="271" r:id="rId11"/>
    <p:sldId id="272" r:id="rId12"/>
    <p:sldId id="273" r:id="rId13"/>
    <p:sldId id="274" r:id="rId14"/>
    <p:sldId id="275"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357" autoAdjust="0"/>
  </p:normalViewPr>
  <p:slideViewPr>
    <p:cSldViewPr snapToGrid="0">
      <p:cViewPr varScale="1">
        <p:scale>
          <a:sx n="70" d="100"/>
          <a:sy n="70" d="100"/>
        </p:scale>
        <p:origin x="536" y="32"/>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6A5925-1F73-40BA-85C9-D3AC61ACF64E}" type="datetimeFigureOut">
              <a:rPr lang="en-US" smtClean="0"/>
              <a:t>3/1/2024</a:t>
            </a:fld>
            <a:endParaRPr lang="en-US"/>
          </a:p>
        </p:txBody>
      </p:sp>
      <p:sp>
        <p:nvSpPr>
          <p:cNvPr id="4" name="Footer Placeholder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10B77D-D561-4A25-8C29-51CAB365AE4B}" type="slidenum">
              <a:rPr lang="en-US" smtClean="0"/>
              <a:t>‹#›</a:t>
            </a:fld>
            <a:endParaRPr lang="en-US"/>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3/1/2024</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DCE8F5-1341-475C-BF40-2E24D91E8058}" type="slidenum">
              <a:rPr lang="en-US" noProof="0" smtClean="0"/>
              <a:t>1</a:t>
            </a:fld>
            <a:endParaRPr lang="en-US" noProof="0"/>
          </a:p>
        </p:txBody>
      </p:sp>
    </p:spTree>
    <p:extLst>
      <p:ext uri="{BB962C8B-B14F-4D97-AF65-F5344CB8AC3E}">
        <p14:creationId xmlns:p14="http://schemas.microsoft.com/office/powerpoint/2010/main" val="24554397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5" name="Slide Number Placeholder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anchor="b"/>
          <a:lstStyle>
            <a:lvl1pPr algn="l">
              <a:lnSpc>
                <a:spcPts val="4000"/>
              </a:lnSpc>
              <a:defRPr sz="4800" spc="-15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Graphic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endParaRPr lang="en-US"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3CFF9123-1F0C-4BD2-8233-FEE5B2A46612}"/>
              </a:ext>
            </a:extLst>
          </p:cNvPr>
          <p:cNvSpPr>
            <a:spLocks noGrp="1"/>
          </p:cNvSpPr>
          <p:nvPr>
            <p:ph type="ftr" sz="quarter" idx="13"/>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8" name="Subtitl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Footer Placeholder 2">
            <a:extLst>
              <a:ext uri="{FF2B5EF4-FFF2-40B4-BE49-F238E27FC236}">
                <a16:creationId xmlns:a16="http://schemas.microsoft.com/office/drawing/2014/main" id="{2E0E8FCF-8FC7-49D2-9516-7662294E35B7}"/>
              </a:ext>
            </a:extLst>
          </p:cNvPr>
          <p:cNvSpPr>
            <a:spLocks noGrp="1"/>
          </p:cNvSpPr>
          <p:nvPr>
            <p:ph type="ftr" sz="quarter" idx="13"/>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ED074E-AB07-44D1-8B4E-189EAEF798D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5" name="Footer Placeholder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a:lstStyle>
            <a:lvl1pPr>
              <a:defRPr>
                <a:solidFill>
                  <a:schemeClr val="bg1"/>
                </a:solidFill>
              </a:defRPr>
            </a:lvl1pPr>
          </a:lstStyle>
          <a:p>
            <a:r>
              <a:rPr lang="en-US" noProof="0"/>
              <a:t>Add a footer</a:t>
            </a:r>
          </a:p>
        </p:txBody>
      </p:sp>
      <p:sp>
        <p:nvSpPr>
          <p:cNvPr id="9" name="Slide Number Placeholder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a:lstStyle/>
          <a:p>
            <a:fld id="{058DB212-BFA2-403F-85EF-DFD3FF6D973A}" type="slidenum">
              <a:rPr lang="en-US" noProof="0" smtClean="0"/>
              <a:pPr/>
              <a:t>‹#›</a:t>
            </a:fld>
            <a:endParaRPr lang="en-US" noProof="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anchor="b"/>
          <a:lstStyle>
            <a:lvl1pPr algn="l">
              <a:lnSpc>
                <a:spcPts val="4000"/>
              </a:lnSpc>
              <a:defRPr sz="4800" spc="-150">
                <a:solidFill>
                  <a:schemeClr val="bg1"/>
                </a:solidFill>
              </a:defRPr>
            </a:lvl1pPr>
          </a:lstStyle>
          <a:p>
            <a:r>
              <a:rPr lang="en-US" noProof="0"/>
              <a:t>Click to edit Master title style</a:t>
            </a:r>
          </a:p>
        </p:txBody>
      </p:sp>
      <p:sp>
        <p:nvSpPr>
          <p:cNvPr id="14" name="Subtitl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Graphic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noProof="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
        <p:nvSpPr>
          <p:cNvPr id="8" name="Picture Placeholder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9" name="Picture Placeholder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0" name="Picture Placeholder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1" name="Picture Placeholder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2" name="Picture Placeholder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a:lstStyle>
            <a:lvl1pPr marL="0" indent="0">
              <a:buNone/>
              <a:defRPr b="1"/>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a:lstStyle>
            <a:lvl1pPr marL="0" indent="0">
              <a:buNone/>
              <a:defRPr b="1"/>
            </a:lvl1pPr>
          </a:lstStyle>
          <a:p>
            <a:pPr lvl="0"/>
            <a:r>
              <a:rPr lang="en-US" noProof="0"/>
              <a:t>Compare B</a:t>
            </a:r>
          </a:p>
        </p:txBody>
      </p:sp>
      <p:sp>
        <p:nvSpPr>
          <p:cNvPr id="5" name="Footer Placeholder 4">
            <a:extLst>
              <a:ext uri="{FF2B5EF4-FFF2-40B4-BE49-F238E27FC236}">
                <a16:creationId xmlns:a16="http://schemas.microsoft.com/office/drawing/2014/main" id="{7C7AC535-CCE6-472A-BA3D-DDE92DFF0EDA}"/>
              </a:ext>
            </a:extLst>
          </p:cNvPr>
          <p:cNvSpPr>
            <a:spLocks noGrp="1"/>
          </p:cNvSpPr>
          <p:nvPr>
            <p:ph type="ftr" sz="quarter" idx="15"/>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3" name="Slide Number Placeholder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
        <p:nvSpPr>
          <p:cNvPr id="10" name="Caption">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a16="http://schemas.microsoft.com/office/drawing/2014/main" id="{FC5845FB-DCB7-4844-B346-98986ADFCE0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Your Video</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4" name="Slide Number Placeholder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a:lstStyle/>
          <a:p>
            <a:fld id="{058DB212-BFA2-403F-85EF-DFD3FF6D973A}" type="slidenum">
              <a:rPr lang="en-US" noProof="0" smtClean="0"/>
              <a:pPr/>
              <a:t>‹#›</a:t>
            </a:fld>
            <a:endParaRPr lang="en-US" noProof="0"/>
          </a:p>
        </p:txBody>
      </p:sp>
      <p:sp>
        <p:nvSpPr>
          <p:cNvPr id="2" name="Title 1">
            <a:extLst>
              <a:ext uri="{FF2B5EF4-FFF2-40B4-BE49-F238E27FC236}">
                <a16:creationId xmlns:a16="http://schemas.microsoft.com/office/drawing/2014/main" id="{882508FC-366E-44DA-80A8-28048E1E4AEF}"/>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icture Placeholder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anchor="b"/>
          <a:lstStyle>
            <a:lvl1pPr algn="l">
              <a:lnSpc>
                <a:spcPts val="4000"/>
              </a:lnSpc>
              <a:defRPr sz="6600" spc="-150">
                <a:solidFill>
                  <a:schemeClr val="bg1"/>
                </a:solidFill>
              </a:defRPr>
            </a:lvl1pPr>
          </a:lstStyle>
          <a:p>
            <a:r>
              <a:rPr lang="en-US"/>
              <a:t>Thank You</a:t>
            </a:r>
            <a:endParaRPr lang="en-US" dirty="0"/>
          </a:p>
        </p:txBody>
      </p:sp>
      <p:sp>
        <p:nvSpPr>
          <p:cNvPr id="18" name="Graphic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Name">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anchor="ctr"/>
          <a:lstStyle>
            <a:lvl1pPr marL="0" indent="0">
              <a:buNone/>
              <a:defRPr sz="1600">
                <a:solidFill>
                  <a:schemeClr val="bg1"/>
                </a:solidFill>
                <a:latin typeface="+mn-lt"/>
              </a:defRPr>
            </a:lvl1pPr>
          </a:lstStyle>
          <a:p>
            <a:pPr lvl="0"/>
            <a:r>
              <a:rPr lang="en-US"/>
              <a:t>Name</a:t>
            </a:r>
            <a:endParaRPr lang="en-US" dirty="0"/>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anchor="ctr"/>
          <a:lstStyle>
            <a:lvl1pPr marL="0" indent="0">
              <a:buNone/>
              <a:defRPr sz="1200">
                <a:solidFill>
                  <a:schemeClr val="bg1"/>
                </a:solidFill>
                <a:latin typeface="+mn-lt"/>
              </a:defRPr>
            </a:lvl1pPr>
          </a:lstStyle>
          <a:p>
            <a:pPr lvl="0"/>
            <a:r>
              <a:rPr lang="en-US"/>
              <a:t>Email</a:t>
            </a:r>
            <a:endParaRPr lang="en-US" dirty="0"/>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4" name="Slide Number Placeholder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10" name="Subtitl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620000"/>
            <a:ext cx="114732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9038FCAA-94B1-47BD-AD46-123D3404BBB2}"/>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r>
              <a:rPr lang="en-US" sz="1000" noProof="1">
                <a:latin typeface="+mn-lt"/>
              </a:rPr>
              <a:t>Jens Martensson</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200">
                <a:solidFill>
                  <a:schemeClr val="bg1"/>
                </a:solidFill>
                <a:latin typeface="+mj-lt"/>
              </a:defRPr>
            </a:lvl1pPr>
          </a:lstStyle>
          <a:p>
            <a:fld id="{058DB212-BFA2-403F-85EF-DFD3FF6D973A}" type="slidenum">
              <a:rPr lang="en-US" smtClean="0"/>
              <a:pPr/>
              <a:t>‹#›</a:t>
            </a:fld>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sz="4000" dirty="0"/>
              <a:t>VitalFlow Guardian </a:t>
            </a:r>
            <a:r>
              <a:rPr lang="en-US" sz="2000" dirty="0">
                <a:solidFill>
                  <a:schemeClr val="accent3">
                    <a:lumMod val="60000"/>
                    <a:lumOff val="40000"/>
                  </a:schemeClr>
                </a:solidFill>
              </a:rPr>
              <a:t>Data-Powered Cardiac Risk Management</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a:xfrm>
            <a:off x="7999372" y="3694115"/>
            <a:ext cx="3833827" cy="722312"/>
          </a:xfrm>
        </p:spPr>
        <p:txBody>
          <a:bodyPr/>
          <a:lstStyle/>
          <a:p>
            <a:r>
              <a:rPr lang="en-US" dirty="0"/>
              <a:t>"Prevention is the best cure for any disease." - Hippocrates</a:t>
            </a:r>
            <a:endParaRPr lang="en-US" noProof="1"/>
          </a:p>
        </p:txBody>
      </p:sp>
      <p:cxnSp>
        <p:nvCxnSpPr>
          <p:cNvPr id="22" name="Straight Connector 21">
            <a:extLst>
              <a:ext uri="{FF2B5EF4-FFF2-40B4-BE49-F238E27FC236}">
                <a16:creationId xmlns:a16="http://schemas.microsoft.com/office/drawing/2014/main" id="{1B17638D-56AE-48AD-96C8-EE46229C744C}"/>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4" name="Picture Placeholder 13">
            <a:extLst>
              <a:ext uri="{FF2B5EF4-FFF2-40B4-BE49-F238E27FC236}">
                <a16:creationId xmlns:a16="http://schemas.microsoft.com/office/drawing/2014/main" id="{1D367DFA-91F7-CCCA-C235-6A09430CCBC1}"/>
              </a:ext>
            </a:extLst>
          </p:cNvPr>
          <p:cNvPicPr>
            <a:picLocks noGrp="1" noChangeAspect="1"/>
          </p:cNvPicPr>
          <p:nvPr>
            <p:ph type="pic" sz="quarter" idx="10"/>
          </p:nvPr>
        </p:nvPicPr>
        <p:blipFill>
          <a:blip r:embed="rId3"/>
          <a:srcRect l="15562" r="15562"/>
          <a:stretch/>
        </p:blipFill>
        <p:spPr>
          <a:xfrm>
            <a:off x="-11284" y="0"/>
            <a:ext cx="7815634" cy="6857999"/>
          </a:xfrm>
        </p:spPr>
      </p:pic>
    </p:spTree>
    <p:extLst>
      <p:ext uri="{BB962C8B-B14F-4D97-AF65-F5344CB8AC3E}">
        <p14:creationId xmlns:p14="http://schemas.microsoft.com/office/powerpoint/2010/main" val="473519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62FC5-AEEA-4ADB-A9E9-A39C80AE49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CDAADA-DEF7-B90D-0917-2A33F51CE698}"/>
              </a:ext>
            </a:extLst>
          </p:cNvPr>
          <p:cNvSpPr>
            <a:spLocks noGrp="1"/>
          </p:cNvSpPr>
          <p:nvPr>
            <p:ph type="title"/>
          </p:nvPr>
        </p:nvSpPr>
        <p:spPr>
          <a:xfrm>
            <a:off x="360000" y="360000"/>
            <a:ext cx="11473200" cy="540000"/>
          </a:xfrm>
        </p:spPr>
        <p:txBody>
          <a:bodyPr anchor="t">
            <a:normAutofit fontScale="90000"/>
          </a:bodyPr>
          <a:lstStyle/>
          <a:p>
            <a:r>
              <a:rPr lang="en-US" dirty="0"/>
              <a:t>Exploratory Data Analysis</a:t>
            </a:r>
            <a:br>
              <a:rPr lang="en-US" sz="1300" dirty="0"/>
            </a:br>
            <a:br>
              <a:rPr lang="en-US" sz="1300" dirty="0"/>
            </a:br>
            <a:endParaRPr lang="en-US" sz="1300" dirty="0"/>
          </a:p>
        </p:txBody>
      </p:sp>
      <p:sp>
        <p:nvSpPr>
          <p:cNvPr id="26" name="Text Placeholder 2">
            <a:extLst>
              <a:ext uri="{FF2B5EF4-FFF2-40B4-BE49-F238E27FC236}">
                <a16:creationId xmlns:a16="http://schemas.microsoft.com/office/drawing/2014/main" id="{6099A315-C6D7-1D0B-0247-403F6A383BDD}"/>
              </a:ext>
            </a:extLst>
          </p:cNvPr>
          <p:cNvSpPr>
            <a:spLocks noGrp="1"/>
          </p:cNvSpPr>
          <p:nvPr>
            <p:ph type="body" sz="quarter" idx="12"/>
          </p:nvPr>
        </p:nvSpPr>
        <p:spPr>
          <a:xfrm>
            <a:off x="360363" y="1106424"/>
            <a:ext cx="8399589" cy="301752"/>
          </a:xfrm>
        </p:spPr>
        <p:txBody>
          <a:bodyPr/>
          <a:lstStyle/>
          <a:p>
            <a:r>
              <a:rPr lang="en-US" dirty="0">
                <a:solidFill>
                  <a:srgbClr val="FFC000"/>
                </a:solidFill>
              </a:rPr>
              <a:t>Numerical Features vs Target Variable (Heart Disease)</a:t>
            </a:r>
          </a:p>
          <a:p>
            <a:endParaRPr lang="en-US" dirty="0">
              <a:solidFill>
                <a:srgbClr val="FFC000"/>
              </a:solidFill>
            </a:endParaRPr>
          </a:p>
        </p:txBody>
      </p:sp>
      <p:sp>
        <p:nvSpPr>
          <p:cNvPr id="25" name="Content Placeholder 4">
            <a:extLst>
              <a:ext uri="{FF2B5EF4-FFF2-40B4-BE49-F238E27FC236}">
                <a16:creationId xmlns:a16="http://schemas.microsoft.com/office/drawing/2014/main" id="{2B99B81C-089A-0DA4-4368-2A3204C19CAD}"/>
              </a:ext>
            </a:extLst>
          </p:cNvPr>
          <p:cNvSpPr>
            <a:spLocks noGrp="1"/>
          </p:cNvSpPr>
          <p:nvPr>
            <p:ph sz="half" idx="2"/>
          </p:nvPr>
        </p:nvSpPr>
        <p:spPr>
          <a:xfrm>
            <a:off x="6253200" y="1892376"/>
            <a:ext cx="5580000" cy="3793248"/>
          </a:xfrm>
        </p:spPr>
        <p:txBody>
          <a:bodyPr/>
          <a:lstStyle/>
          <a:p>
            <a:pPr algn="just"/>
            <a:r>
              <a:rPr lang="en-US" dirty="0"/>
              <a:t>These observations indicate that specific risk factors are more prevalent among individuals with heart disease, including being female, reporting fair or poor general health, and belonging to an older age category. </a:t>
            </a:r>
          </a:p>
          <a:p>
            <a:pPr algn="just"/>
            <a:endParaRPr lang="en-US" dirty="0"/>
          </a:p>
          <a:p>
            <a:pPr algn="just"/>
            <a:r>
              <a:rPr lang="en-US" dirty="0"/>
              <a:t>However, it’s essential to recognize that these trends represent general patterns, and there are instances where individuals with heart disease may not align with these characteristics</a:t>
            </a:r>
          </a:p>
        </p:txBody>
      </p:sp>
      <p:sp>
        <p:nvSpPr>
          <p:cNvPr id="8" name="Slide Number Placeholder 7">
            <a:extLst>
              <a:ext uri="{FF2B5EF4-FFF2-40B4-BE49-F238E27FC236}">
                <a16:creationId xmlns:a16="http://schemas.microsoft.com/office/drawing/2014/main" id="{E03B5E38-594D-DC85-91E1-C36B00DFD414}"/>
              </a:ext>
            </a:extLst>
          </p:cNvPr>
          <p:cNvSpPr>
            <a:spLocks noGrp="1"/>
          </p:cNvSpPr>
          <p:nvPr>
            <p:ph type="sldNum" sz="quarter" idx="14"/>
          </p:nvPr>
        </p:nvSpPr>
        <p:spPr>
          <a:xfrm>
            <a:off x="7790688" y="6678000"/>
            <a:ext cx="4401312" cy="180000"/>
          </a:xfrm>
        </p:spPr>
        <p:txBody>
          <a:bodyPr anchor="ctr">
            <a:normAutofit/>
          </a:bodyPr>
          <a:lstStyle/>
          <a:p>
            <a:pPr>
              <a:lnSpc>
                <a:spcPct val="90000"/>
              </a:lnSpc>
              <a:spcAft>
                <a:spcPts val="600"/>
              </a:spcAft>
            </a:pPr>
            <a:fld id="{058DB212-BFA2-403F-85EF-DFD3FF6D973A}" type="slidenum">
              <a:rPr lang="en-US" sz="1000" smtClean="0"/>
              <a:pPr>
                <a:lnSpc>
                  <a:spcPct val="90000"/>
                </a:lnSpc>
                <a:spcAft>
                  <a:spcPts val="600"/>
                </a:spcAft>
              </a:pPr>
              <a:t>10</a:t>
            </a:fld>
            <a:endParaRPr lang="en-US" sz="1000"/>
          </a:p>
        </p:txBody>
      </p:sp>
      <p:pic>
        <p:nvPicPr>
          <p:cNvPr id="6" name="Picture 5">
            <a:extLst>
              <a:ext uri="{FF2B5EF4-FFF2-40B4-BE49-F238E27FC236}">
                <a16:creationId xmlns:a16="http://schemas.microsoft.com/office/drawing/2014/main" id="{01A301CD-8DF3-C9EF-2AD5-987C44FAEB51}"/>
              </a:ext>
            </a:extLst>
          </p:cNvPr>
          <p:cNvPicPr>
            <a:picLocks noChangeAspect="1"/>
          </p:cNvPicPr>
          <p:nvPr/>
        </p:nvPicPr>
        <p:blipFill>
          <a:blip r:embed="rId2"/>
          <a:stretch>
            <a:fillRect/>
          </a:stretch>
        </p:blipFill>
        <p:spPr>
          <a:xfrm>
            <a:off x="432816" y="1477315"/>
            <a:ext cx="5327904" cy="4758893"/>
          </a:xfrm>
          <a:prstGeom prst="rect">
            <a:avLst/>
          </a:prstGeom>
        </p:spPr>
      </p:pic>
    </p:spTree>
    <p:extLst>
      <p:ext uri="{BB962C8B-B14F-4D97-AF65-F5344CB8AC3E}">
        <p14:creationId xmlns:p14="http://schemas.microsoft.com/office/powerpoint/2010/main" val="3355534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84064-CC42-DC1B-2D85-C819916699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7C7F6D-C15C-AC9E-312C-0681F4F4DA0C}"/>
              </a:ext>
            </a:extLst>
          </p:cNvPr>
          <p:cNvSpPr>
            <a:spLocks noGrp="1"/>
          </p:cNvSpPr>
          <p:nvPr>
            <p:ph type="title"/>
          </p:nvPr>
        </p:nvSpPr>
        <p:spPr/>
        <p:txBody>
          <a:bodyPr/>
          <a:lstStyle/>
          <a:p>
            <a:r>
              <a:rPr lang="en-US" dirty="0"/>
              <a:t>Model Selection &amp; Evaluation</a:t>
            </a:r>
          </a:p>
        </p:txBody>
      </p:sp>
      <p:sp>
        <p:nvSpPr>
          <p:cNvPr id="4" name="Content Placeholder 3">
            <a:extLst>
              <a:ext uri="{FF2B5EF4-FFF2-40B4-BE49-F238E27FC236}">
                <a16:creationId xmlns:a16="http://schemas.microsoft.com/office/drawing/2014/main" id="{B44AB538-D38B-649A-90A5-50D0FA858662}"/>
              </a:ext>
            </a:extLst>
          </p:cNvPr>
          <p:cNvSpPr>
            <a:spLocks noGrp="1"/>
          </p:cNvSpPr>
          <p:nvPr>
            <p:ph sz="half" idx="1"/>
          </p:nvPr>
        </p:nvSpPr>
        <p:spPr>
          <a:xfrm>
            <a:off x="360000" y="1016370"/>
            <a:ext cx="7348392" cy="5481630"/>
          </a:xfrm>
        </p:spPr>
        <p:txBody>
          <a:bodyPr/>
          <a:lstStyle/>
          <a:p>
            <a:r>
              <a:rPr lang="en-US" dirty="0"/>
              <a:t>Employed a diverse array of machine learning models including Logistic Regression, Decision Trees, Random Forest, </a:t>
            </a:r>
            <a:r>
              <a:rPr lang="en-US" dirty="0" err="1"/>
              <a:t>XGBoost</a:t>
            </a:r>
            <a:r>
              <a:rPr lang="en-US" dirty="0"/>
              <a:t>, and Gradient Boosting Machine (GBM) for cardiac risk management.</a:t>
            </a:r>
          </a:p>
          <a:p>
            <a:pPr marL="0" indent="0">
              <a:buNone/>
            </a:pPr>
            <a:endParaRPr lang="en-US" dirty="0"/>
          </a:p>
          <a:p>
            <a:r>
              <a:rPr lang="en-US" dirty="0"/>
              <a:t>Thorough evaluation strategy integrates standard performance metrics like accuracy, precision, recall, F1-score, and ROC AUC, providing nuanced insights into model predictive capabilities.</a:t>
            </a:r>
          </a:p>
          <a:p>
            <a:pPr marL="0" indent="0">
              <a:buNone/>
            </a:pPr>
            <a:endParaRPr lang="en-US" dirty="0"/>
          </a:p>
          <a:p>
            <a:r>
              <a:rPr lang="en-US" dirty="0"/>
              <a:t>Confusion matrices are utilized to visually represent true positives, true negatives, false positives, and false negatives, offering profound insights into model prediction mechanisms.</a:t>
            </a:r>
          </a:p>
          <a:p>
            <a:pPr marL="0" indent="0">
              <a:buNone/>
            </a:pPr>
            <a:endParaRPr lang="en-US" dirty="0"/>
          </a:p>
          <a:p>
            <a:r>
              <a:rPr lang="en-US" dirty="0"/>
              <a:t>Models undergo rigorous assessment methodologies including cross-validation techniques and model-specific evaluations to ensure robustness and accuracy.</a:t>
            </a:r>
          </a:p>
          <a:p>
            <a:pPr marL="0" indent="0">
              <a:buNone/>
            </a:pPr>
            <a:endParaRPr lang="en-US" dirty="0"/>
          </a:p>
          <a:p>
            <a:pPr algn="just"/>
            <a:r>
              <a:rPr lang="en-US" dirty="0"/>
              <a:t>The multifaceted evaluation approach aims to provide accurate and actionable insights for enhancing heart health outcomes, facilitating informed decision-making in cardiac risk management.</a:t>
            </a:r>
          </a:p>
        </p:txBody>
      </p:sp>
      <p:cxnSp>
        <p:nvCxnSpPr>
          <p:cNvPr id="7" name="Straight Connector 6">
            <a:extLst>
              <a:ext uri="{FF2B5EF4-FFF2-40B4-BE49-F238E27FC236}">
                <a16:creationId xmlns:a16="http://schemas.microsoft.com/office/drawing/2014/main" id="{AD8CFF6E-CAAD-D9C4-8B4C-A130B3992109}"/>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BD684A4F-B395-8717-5847-EA8E1AAF9C5A}"/>
              </a:ext>
            </a:extLst>
          </p:cNvPr>
          <p:cNvSpPr>
            <a:spLocks noGrp="1"/>
          </p:cNvSpPr>
          <p:nvPr>
            <p:ph type="sldNum" sz="quarter" idx="15"/>
          </p:nvPr>
        </p:nvSpPr>
        <p:spPr>
          <a:xfrm>
            <a:off x="7804150" y="6678000"/>
            <a:ext cx="4387850" cy="180000"/>
          </a:xfrm>
        </p:spPr>
        <p:txBody>
          <a:bodyPr/>
          <a:lstStyle/>
          <a:p>
            <a:fld id="{058DB212-BFA2-403F-85EF-DFD3FF6D973A}" type="slidenum">
              <a:rPr lang="en-US" smtClean="0"/>
              <a:pPr/>
              <a:t>11</a:t>
            </a:fld>
            <a:endParaRPr lang="en-US" dirty="0"/>
          </a:p>
        </p:txBody>
      </p:sp>
      <p:pic>
        <p:nvPicPr>
          <p:cNvPr id="9" name="Picture Placeholder 8">
            <a:extLst>
              <a:ext uri="{FF2B5EF4-FFF2-40B4-BE49-F238E27FC236}">
                <a16:creationId xmlns:a16="http://schemas.microsoft.com/office/drawing/2014/main" id="{45AFED88-AECB-B6F9-D0D3-3D9211F7A167}"/>
              </a:ext>
            </a:extLst>
          </p:cNvPr>
          <p:cNvPicPr>
            <a:picLocks noGrp="1" noChangeAspect="1"/>
          </p:cNvPicPr>
          <p:nvPr>
            <p:ph type="pic" sz="quarter" idx="13"/>
          </p:nvPr>
        </p:nvPicPr>
        <p:blipFill>
          <a:blip r:embed="rId2"/>
          <a:srcRect l="31852" r="31852"/>
          <a:stretch/>
        </p:blipFill>
        <p:spPr/>
      </p:pic>
      <p:pic>
        <p:nvPicPr>
          <p:cNvPr id="11" name="Picture 10">
            <a:extLst>
              <a:ext uri="{FF2B5EF4-FFF2-40B4-BE49-F238E27FC236}">
                <a16:creationId xmlns:a16="http://schemas.microsoft.com/office/drawing/2014/main" id="{F5E7843E-63DA-A892-72BC-A030C57C742B}"/>
              </a:ext>
            </a:extLst>
          </p:cNvPr>
          <p:cNvPicPr>
            <a:picLocks noChangeAspect="1"/>
          </p:cNvPicPr>
          <p:nvPr/>
        </p:nvPicPr>
        <p:blipFill>
          <a:blip r:embed="rId2"/>
          <a:stretch>
            <a:fillRect/>
          </a:stretch>
        </p:blipFill>
        <p:spPr>
          <a:xfrm>
            <a:off x="7819315" y="360001"/>
            <a:ext cx="4387850" cy="2694682"/>
          </a:xfrm>
          <a:prstGeom prst="rect">
            <a:avLst/>
          </a:prstGeom>
        </p:spPr>
      </p:pic>
    </p:spTree>
    <p:extLst>
      <p:ext uri="{BB962C8B-B14F-4D97-AF65-F5344CB8AC3E}">
        <p14:creationId xmlns:p14="http://schemas.microsoft.com/office/powerpoint/2010/main" val="3989086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63BAB-E490-9C8E-CF85-C2C1279A36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B96A80-8CD0-5D61-E4D2-6BC77DDA2375}"/>
              </a:ext>
            </a:extLst>
          </p:cNvPr>
          <p:cNvSpPr>
            <a:spLocks noGrp="1"/>
          </p:cNvSpPr>
          <p:nvPr>
            <p:ph type="title"/>
          </p:nvPr>
        </p:nvSpPr>
        <p:spPr/>
        <p:txBody>
          <a:bodyPr/>
          <a:lstStyle/>
          <a:p>
            <a:r>
              <a:rPr lang="en-US" dirty="0"/>
              <a:t>Results</a:t>
            </a:r>
          </a:p>
        </p:txBody>
      </p:sp>
      <p:sp>
        <p:nvSpPr>
          <p:cNvPr id="4" name="Content Placeholder 3">
            <a:extLst>
              <a:ext uri="{FF2B5EF4-FFF2-40B4-BE49-F238E27FC236}">
                <a16:creationId xmlns:a16="http://schemas.microsoft.com/office/drawing/2014/main" id="{5B95D5FF-0C2C-EE87-C44D-37CEA53ED0CC}"/>
              </a:ext>
            </a:extLst>
          </p:cNvPr>
          <p:cNvSpPr>
            <a:spLocks noGrp="1"/>
          </p:cNvSpPr>
          <p:nvPr>
            <p:ph sz="half" idx="1"/>
          </p:nvPr>
        </p:nvSpPr>
        <p:spPr>
          <a:xfrm>
            <a:off x="182454" y="4169167"/>
            <a:ext cx="7348392" cy="2240777"/>
          </a:xfrm>
        </p:spPr>
        <p:txBody>
          <a:bodyPr/>
          <a:lstStyle/>
          <a:p>
            <a:pPr algn="just"/>
            <a:r>
              <a:rPr lang="en-US" dirty="0"/>
              <a:t>The Random Forest Classifier demonstrated high precision scores for both heart disease and non-heart disease cases, highlighting its capability to differentiate between the two classes accurately.</a:t>
            </a:r>
          </a:p>
          <a:p>
            <a:pPr marL="0" indent="0" algn="just">
              <a:buNone/>
            </a:pPr>
            <a:endParaRPr lang="en-US" dirty="0"/>
          </a:p>
          <a:p>
            <a:pPr algn="just"/>
            <a:r>
              <a:rPr lang="en-US" dirty="0"/>
              <a:t>Identified key features for predicting heart disease, including BMI, Age Category, Sleep Time, Physical Health, and Mental Health, based on feature importance values obtained from the model.</a:t>
            </a:r>
          </a:p>
        </p:txBody>
      </p:sp>
      <p:cxnSp>
        <p:nvCxnSpPr>
          <p:cNvPr id="7" name="Straight Connector 6">
            <a:extLst>
              <a:ext uri="{FF2B5EF4-FFF2-40B4-BE49-F238E27FC236}">
                <a16:creationId xmlns:a16="http://schemas.microsoft.com/office/drawing/2014/main" id="{0AE5474D-CDD5-95E0-95B9-2CB20BD46E0F}"/>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D6F9F01-CF5A-00CF-C8BA-88FD953F8566}"/>
              </a:ext>
            </a:extLst>
          </p:cNvPr>
          <p:cNvSpPr>
            <a:spLocks noGrp="1"/>
          </p:cNvSpPr>
          <p:nvPr>
            <p:ph type="sldNum" sz="quarter" idx="15"/>
          </p:nvPr>
        </p:nvSpPr>
        <p:spPr>
          <a:xfrm>
            <a:off x="7804150" y="6678000"/>
            <a:ext cx="4387850" cy="180000"/>
          </a:xfrm>
        </p:spPr>
        <p:txBody>
          <a:bodyPr/>
          <a:lstStyle/>
          <a:p>
            <a:fld id="{058DB212-BFA2-403F-85EF-DFD3FF6D973A}" type="slidenum">
              <a:rPr lang="en-US" smtClean="0"/>
              <a:pPr/>
              <a:t>12</a:t>
            </a:fld>
            <a:endParaRPr lang="en-US" dirty="0"/>
          </a:p>
        </p:txBody>
      </p:sp>
      <p:pic>
        <p:nvPicPr>
          <p:cNvPr id="11" name="Picture 10">
            <a:extLst>
              <a:ext uri="{FF2B5EF4-FFF2-40B4-BE49-F238E27FC236}">
                <a16:creationId xmlns:a16="http://schemas.microsoft.com/office/drawing/2014/main" id="{360DD5A2-42F5-0699-9E24-1628EA3B0C82}"/>
              </a:ext>
            </a:extLst>
          </p:cNvPr>
          <p:cNvPicPr>
            <a:picLocks noChangeAspect="1"/>
          </p:cNvPicPr>
          <p:nvPr/>
        </p:nvPicPr>
        <p:blipFill>
          <a:blip r:embed="rId2"/>
          <a:stretch>
            <a:fillRect/>
          </a:stretch>
        </p:blipFill>
        <p:spPr>
          <a:xfrm>
            <a:off x="7819315" y="360001"/>
            <a:ext cx="4387850" cy="2694682"/>
          </a:xfrm>
          <a:prstGeom prst="rect">
            <a:avLst/>
          </a:prstGeom>
        </p:spPr>
      </p:pic>
      <p:pic>
        <p:nvPicPr>
          <p:cNvPr id="13" name="Picture Placeholder 12">
            <a:extLst>
              <a:ext uri="{FF2B5EF4-FFF2-40B4-BE49-F238E27FC236}">
                <a16:creationId xmlns:a16="http://schemas.microsoft.com/office/drawing/2014/main" id="{5F5D68C8-9435-10B7-5735-3BA9BE9153E6}"/>
              </a:ext>
            </a:extLst>
          </p:cNvPr>
          <p:cNvPicPr>
            <a:picLocks noGrp="1" noChangeAspect="1"/>
          </p:cNvPicPr>
          <p:nvPr>
            <p:ph type="pic" sz="quarter" idx="13"/>
          </p:nvPr>
        </p:nvPicPr>
        <p:blipFill>
          <a:blip r:embed="rId3"/>
          <a:srcRect t="1120" b="1120"/>
          <a:stretch/>
        </p:blipFill>
        <p:spPr/>
      </p:pic>
      <p:pic>
        <p:nvPicPr>
          <p:cNvPr id="10" name="Picture 9" descr="A screenshot of a graph&#10;&#10;Description automatically generated">
            <a:extLst>
              <a:ext uri="{FF2B5EF4-FFF2-40B4-BE49-F238E27FC236}">
                <a16:creationId xmlns:a16="http://schemas.microsoft.com/office/drawing/2014/main" id="{766A16C4-5254-2106-36C8-352AAAFF06BD}"/>
              </a:ext>
            </a:extLst>
          </p:cNvPr>
          <p:cNvPicPr>
            <a:picLocks noChangeAspect="1"/>
          </p:cNvPicPr>
          <p:nvPr/>
        </p:nvPicPr>
        <p:blipFill>
          <a:blip r:embed="rId4"/>
          <a:stretch>
            <a:fillRect/>
          </a:stretch>
        </p:blipFill>
        <p:spPr>
          <a:xfrm>
            <a:off x="6256001" y="1779189"/>
            <a:ext cx="4175578" cy="1759539"/>
          </a:xfrm>
          <a:prstGeom prst="rect">
            <a:avLst/>
          </a:prstGeom>
        </p:spPr>
      </p:pic>
      <p:sp>
        <p:nvSpPr>
          <p:cNvPr id="14" name="Content Placeholder 3">
            <a:extLst>
              <a:ext uri="{FF2B5EF4-FFF2-40B4-BE49-F238E27FC236}">
                <a16:creationId xmlns:a16="http://schemas.microsoft.com/office/drawing/2014/main" id="{A86D7AE7-3692-D0ED-B26E-CD3DEA0B5BD0}"/>
              </a:ext>
            </a:extLst>
          </p:cNvPr>
          <p:cNvSpPr txBox="1">
            <a:spLocks/>
          </p:cNvSpPr>
          <p:nvPr/>
        </p:nvSpPr>
        <p:spPr>
          <a:xfrm>
            <a:off x="182454" y="1062571"/>
            <a:ext cx="7348392" cy="935735"/>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Partitioned the dataset into training and test subsets with meticulous balance to maintain consistent class distribution of heart disease and non-heart disease cases.</a:t>
            </a:r>
          </a:p>
          <a:p>
            <a:pPr marL="0" indent="0" algn="just">
              <a:buFont typeface="Arial" panose="020B0604020202020204" pitchFamily="34" charset="0"/>
              <a:buNone/>
            </a:pPr>
            <a:endParaRPr lang="en-US" dirty="0"/>
          </a:p>
        </p:txBody>
      </p:sp>
      <p:sp>
        <p:nvSpPr>
          <p:cNvPr id="15" name="Content Placeholder 3">
            <a:extLst>
              <a:ext uri="{FF2B5EF4-FFF2-40B4-BE49-F238E27FC236}">
                <a16:creationId xmlns:a16="http://schemas.microsoft.com/office/drawing/2014/main" id="{4982A720-2C52-0918-A96A-B32287423520}"/>
              </a:ext>
            </a:extLst>
          </p:cNvPr>
          <p:cNvSpPr txBox="1">
            <a:spLocks/>
          </p:cNvSpPr>
          <p:nvPr/>
        </p:nvSpPr>
        <p:spPr>
          <a:xfrm>
            <a:off x="212213" y="2118948"/>
            <a:ext cx="5804539" cy="1864938"/>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The training dataset comprised 70% of the total data, with balanced representation of heart disease and non-heart disease cases.</a:t>
            </a:r>
          </a:p>
          <a:p>
            <a:pPr algn="just"/>
            <a:r>
              <a:rPr lang="en-US" dirty="0"/>
              <a:t>Evaluated the performance of five machine learning models for heart disease prediction, with the Random Forest Classifier achieving exceptional accuracy of 96.21% on the test dataset.</a:t>
            </a:r>
          </a:p>
          <a:p>
            <a:pPr marL="0" indent="0" algn="just">
              <a:buNone/>
            </a:pPr>
            <a:endParaRPr lang="en-US" dirty="0"/>
          </a:p>
        </p:txBody>
      </p:sp>
    </p:spTree>
    <p:extLst>
      <p:ext uri="{BB962C8B-B14F-4D97-AF65-F5344CB8AC3E}">
        <p14:creationId xmlns:p14="http://schemas.microsoft.com/office/powerpoint/2010/main" val="3962866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4F8AF-24DF-0492-7BB6-09A74ED5F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212161-1F29-1447-6386-473BE0655200}"/>
              </a:ext>
            </a:extLst>
          </p:cNvPr>
          <p:cNvSpPr>
            <a:spLocks noGrp="1"/>
          </p:cNvSpPr>
          <p:nvPr>
            <p:ph type="title"/>
          </p:nvPr>
        </p:nvSpPr>
        <p:spPr/>
        <p:txBody>
          <a:bodyPr/>
          <a:lstStyle/>
          <a:p>
            <a:r>
              <a:rPr lang="en-US" dirty="0"/>
              <a:t>Conclusion and Recommendation</a:t>
            </a:r>
          </a:p>
        </p:txBody>
      </p:sp>
      <p:sp>
        <p:nvSpPr>
          <p:cNvPr id="4" name="Content Placeholder 3">
            <a:extLst>
              <a:ext uri="{FF2B5EF4-FFF2-40B4-BE49-F238E27FC236}">
                <a16:creationId xmlns:a16="http://schemas.microsoft.com/office/drawing/2014/main" id="{2D11945E-9C32-FF32-1581-81E0334D9202}"/>
              </a:ext>
            </a:extLst>
          </p:cNvPr>
          <p:cNvSpPr>
            <a:spLocks noGrp="1"/>
          </p:cNvSpPr>
          <p:nvPr>
            <p:ph sz="half" idx="1"/>
          </p:nvPr>
        </p:nvSpPr>
        <p:spPr>
          <a:xfrm>
            <a:off x="360000" y="1016370"/>
            <a:ext cx="7348392" cy="5481630"/>
          </a:xfrm>
        </p:spPr>
        <p:txBody>
          <a:bodyPr/>
          <a:lstStyle/>
          <a:p>
            <a:pPr algn="just"/>
            <a:r>
              <a:rPr lang="en-US" dirty="0"/>
              <a:t>The Random Forest Classifier has demonstrated exceptional predictive power with a 96.21% accuracy rate, underscoring its significance in detecting potential heart disease cases.</a:t>
            </a:r>
          </a:p>
          <a:p>
            <a:pPr algn="just"/>
            <a:r>
              <a:rPr lang="en-US" dirty="0"/>
              <a:t>Recommendations include expanding the dataset to encompass a broader range of health records, collaborating with healthcare institutions for data acquisition, and conducting feature engineering to identify influential variables contributing to heart disease.</a:t>
            </a:r>
          </a:p>
          <a:p>
            <a:pPr algn="just"/>
            <a:r>
              <a:rPr lang="en-US" dirty="0"/>
              <a:t>Model maintenance is crucial for long-term performance, necessitating regular updates and retraining to adapt to evolving trends and data patterns in heart disease research.</a:t>
            </a:r>
          </a:p>
          <a:p>
            <a:pPr algn="just"/>
            <a:r>
              <a:rPr lang="en-US" dirty="0"/>
              <a:t>Collaboration with medical professionals and experts is advised to refine the model and align it with current clinical standards, facilitating the development of a tool that offers valuable insights for early intervention and tailored treatment strategies.</a:t>
            </a:r>
          </a:p>
          <a:p>
            <a:pPr algn="just"/>
            <a:r>
              <a:rPr lang="en-US" dirty="0"/>
              <a:t>Implementing these recommendations can enhance the capabilities of the Random Forest Classifier, contributing to more precise and proactive healthcare interventions in the battle against heart disease.</a:t>
            </a:r>
          </a:p>
        </p:txBody>
      </p:sp>
      <p:cxnSp>
        <p:nvCxnSpPr>
          <p:cNvPr id="7" name="Straight Connector 6">
            <a:extLst>
              <a:ext uri="{FF2B5EF4-FFF2-40B4-BE49-F238E27FC236}">
                <a16:creationId xmlns:a16="http://schemas.microsoft.com/office/drawing/2014/main" id="{02A1C5EB-B2BD-1F8F-73EB-94F3C9E5A4C5}"/>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9684F84-EFCC-55F0-CD60-86FF6C2C7FAB}"/>
              </a:ext>
            </a:extLst>
          </p:cNvPr>
          <p:cNvSpPr>
            <a:spLocks noGrp="1"/>
          </p:cNvSpPr>
          <p:nvPr>
            <p:ph type="sldNum" sz="quarter" idx="15"/>
          </p:nvPr>
        </p:nvSpPr>
        <p:spPr>
          <a:xfrm>
            <a:off x="7804150" y="6678000"/>
            <a:ext cx="4387850" cy="180000"/>
          </a:xfrm>
        </p:spPr>
        <p:txBody>
          <a:bodyPr/>
          <a:lstStyle/>
          <a:p>
            <a:fld id="{058DB212-BFA2-403F-85EF-DFD3FF6D973A}" type="slidenum">
              <a:rPr lang="en-US" smtClean="0"/>
              <a:pPr/>
              <a:t>13</a:t>
            </a:fld>
            <a:endParaRPr lang="en-US" dirty="0"/>
          </a:p>
        </p:txBody>
      </p:sp>
      <p:pic>
        <p:nvPicPr>
          <p:cNvPr id="10" name="Picture Placeholder 9">
            <a:extLst>
              <a:ext uri="{FF2B5EF4-FFF2-40B4-BE49-F238E27FC236}">
                <a16:creationId xmlns:a16="http://schemas.microsoft.com/office/drawing/2014/main" id="{8A6F7485-2B94-B595-9F19-033113D601BA}"/>
              </a:ext>
            </a:extLst>
          </p:cNvPr>
          <p:cNvPicPr>
            <a:picLocks noGrp="1" noChangeAspect="1"/>
          </p:cNvPicPr>
          <p:nvPr>
            <p:ph type="pic" sz="quarter" idx="13"/>
          </p:nvPr>
        </p:nvPicPr>
        <p:blipFill>
          <a:blip r:embed="rId2"/>
          <a:srcRect l="17289" r="17289"/>
          <a:stretch/>
        </p:blipFill>
        <p:spPr/>
      </p:pic>
    </p:spTree>
    <p:extLst>
      <p:ext uri="{BB962C8B-B14F-4D97-AF65-F5344CB8AC3E}">
        <p14:creationId xmlns:p14="http://schemas.microsoft.com/office/powerpoint/2010/main" val="823166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EDD54-2438-DC5D-B404-53DEB0AA4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0B26C4-BDCD-DABE-2208-769D8C5EB8A7}"/>
              </a:ext>
            </a:extLst>
          </p:cNvPr>
          <p:cNvSpPr>
            <a:spLocks noGrp="1"/>
          </p:cNvSpPr>
          <p:nvPr>
            <p:ph type="title"/>
          </p:nvPr>
        </p:nvSpPr>
        <p:spPr/>
        <p:txBody>
          <a:bodyPr/>
          <a:lstStyle/>
          <a:p>
            <a:r>
              <a:rPr lang="en-US" dirty="0"/>
              <a:t>References</a:t>
            </a:r>
          </a:p>
        </p:txBody>
      </p:sp>
      <p:sp>
        <p:nvSpPr>
          <p:cNvPr id="4" name="Content Placeholder 3">
            <a:extLst>
              <a:ext uri="{FF2B5EF4-FFF2-40B4-BE49-F238E27FC236}">
                <a16:creationId xmlns:a16="http://schemas.microsoft.com/office/drawing/2014/main" id="{F87E587B-C5C5-01C3-147D-47D9ED308F65}"/>
              </a:ext>
            </a:extLst>
          </p:cNvPr>
          <p:cNvSpPr>
            <a:spLocks noGrp="1"/>
          </p:cNvSpPr>
          <p:nvPr>
            <p:ph sz="half" idx="1"/>
          </p:nvPr>
        </p:nvSpPr>
        <p:spPr>
          <a:xfrm>
            <a:off x="359999" y="1016370"/>
            <a:ext cx="9195481" cy="4735206"/>
          </a:xfrm>
        </p:spPr>
        <p:txBody>
          <a:bodyPr/>
          <a:lstStyle/>
          <a:p>
            <a:pPr marL="0" indent="0" algn="just">
              <a:buNone/>
            </a:pPr>
            <a:r>
              <a:rPr lang="en-US" dirty="0"/>
              <a:t>1.	https://www.kaggle.com/datasets/kamilpytlak/personal-key-indicators-of-heart-disease</a:t>
            </a:r>
          </a:p>
          <a:p>
            <a:pPr marL="0" indent="0" algn="just">
              <a:buNone/>
            </a:pPr>
            <a:r>
              <a:rPr lang="en-US" dirty="0"/>
              <a:t>2.	https://www.kaggle.com/code/andls555/heart-disease-prediction</a:t>
            </a:r>
          </a:p>
          <a:p>
            <a:pPr marL="0" indent="0" algn="just">
              <a:buNone/>
            </a:pPr>
            <a:r>
              <a:rPr lang="en-US" dirty="0"/>
              <a:t>3.	https://www.kaggle.com/datasets/fedesoriano/heart-failure-prediction</a:t>
            </a:r>
          </a:p>
          <a:p>
            <a:pPr marL="0" indent="0" algn="just">
              <a:buNone/>
            </a:pPr>
            <a:r>
              <a:rPr lang="en-US" dirty="0"/>
              <a:t>4.	https://archive.ics.uci.edu/dataset/45/heart+disease</a:t>
            </a:r>
          </a:p>
          <a:p>
            <a:pPr marL="0" indent="0" algn="just">
              <a:buNone/>
            </a:pPr>
            <a:r>
              <a:rPr lang="en-US" dirty="0"/>
              <a:t>5.	https://towardsdatascience.com/heart-disease-uci-diagnosis-prediction-b1943ee835a7</a:t>
            </a:r>
          </a:p>
          <a:p>
            <a:pPr marL="0" indent="0" algn="just">
              <a:buNone/>
            </a:pPr>
            <a:r>
              <a:rPr lang="en-US" dirty="0"/>
              <a:t>6.	https://www.analyticsvidhya.com/blog/2022/03/logistic-regression-on-uci-dataset/</a:t>
            </a:r>
          </a:p>
          <a:p>
            <a:pPr marL="0" indent="0" algn="just">
              <a:buNone/>
            </a:pPr>
            <a:r>
              <a:rPr lang="en-US" dirty="0"/>
              <a:t>7.	https://www.sciencedirect.com/science/article/abs/pii/S0010482521004662</a:t>
            </a:r>
          </a:p>
          <a:p>
            <a:pPr marL="0" indent="0" algn="just">
              <a:buNone/>
            </a:pPr>
            <a:r>
              <a:rPr lang="en-US" dirty="0"/>
              <a:t>8.	https://www.ndc.scot.nhs.uk/docs/Heart%20Failure%20Dataset.pdf</a:t>
            </a:r>
          </a:p>
          <a:p>
            <a:pPr marL="0" indent="0" algn="just">
              <a:buNone/>
            </a:pPr>
            <a:r>
              <a:rPr lang="en-US" dirty="0"/>
              <a:t>9.	https://www.sciencedirect.com/science/article/pii/S2001037016300460</a:t>
            </a:r>
          </a:p>
          <a:p>
            <a:pPr marL="0" indent="0" algn="just">
              <a:buNone/>
            </a:pPr>
            <a:r>
              <a:rPr lang="en-US" dirty="0"/>
              <a:t>10.	https://www.nhlbi.nih.gov/research/heart-failure</a:t>
            </a:r>
          </a:p>
          <a:p>
            <a:pPr marL="0" indent="0" algn="just">
              <a:buNone/>
            </a:pPr>
            <a:r>
              <a:rPr lang="en-US" dirty="0"/>
              <a:t>11.	https://www.ahajournals.org/doi/full/10.1161/CIRCRESAHA.121.318172</a:t>
            </a:r>
          </a:p>
          <a:p>
            <a:pPr marL="0" indent="0" algn="just">
              <a:buNone/>
            </a:pPr>
            <a:r>
              <a:rPr lang="en-US" dirty="0"/>
              <a:t>12.	https://www.kaggle.com/datasets/fedesoriano/heart-failure-prediction</a:t>
            </a:r>
          </a:p>
        </p:txBody>
      </p:sp>
      <p:cxnSp>
        <p:nvCxnSpPr>
          <p:cNvPr id="7" name="Straight Connector 6">
            <a:extLst>
              <a:ext uri="{FF2B5EF4-FFF2-40B4-BE49-F238E27FC236}">
                <a16:creationId xmlns:a16="http://schemas.microsoft.com/office/drawing/2014/main" id="{3C5B5C1E-CD53-A5F2-BFB1-A916153426BE}"/>
              </a:ext>
              <a:ext uri="{C183D7F6-B498-43B3-948B-1728B52AA6E4}">
                <adec:decorative xmlns:adec="http://schemas.microsoft.com/office/drawing/2017/decorative" val="1"/>
              </a:ext>
            </a:extLst>
          </p:cNvPr>
          <p:cNvCxnSpPr/>
          <p:nvPr/>
        </p:nvCxnSpPr>
        <p:spPr>
          <a:xfrm>
            <a:off x="9459416" y="13823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7EEDB362-8673-71A2-4A9A-F10266A0CF69}"/>
              </a:ext>
            </a:extLst>
          </p:cNvPr>
          <p:cNvSpPr>
            <a:spLocks noGrp="1"/>
          </p:cNvSpPr>
          <p:nvPr>
            <p:ph type="sldNum" sz="quarter" idx="15"/>
          </p:nvPr>
        </p:nvSpPr>
        <p:spPr>
          <a:xfrm>
            <a:off x="7804150" y="6678000"/>
            <a:ext cx="4387850" cy="180000"/>
          </a:xfrm>
        </p:spPr>
        <p:txBody>
          <a:bodyPr/>
          <a:lstStyle/>
          <a:p>
            <a:fld id="{058DB212-BFA2-403F-85EF-DFD3FF6D973A}" type="slidenum">
              <a:rPr lang="en-US" smtClean="0"/>
              <a:pPr/>
              <a:t>14</a:t>
            </a:fld>
            <a:endParaRPr lang="en-US" dirty="0"/>
          </a:p>
        </p:txBody>
      </p:sp>
      <p:pic>
        <p:nvPicPr>
          <p:cNvPr id="12" name="Picture 11">
            <a:extLst>
              <a:ext uri="{FF2B5EF4-FFF2-40B4-BE49-F238E27FC236}">
                <a16:creationId xmlns:a16="http://schemas.microsoft.com/office/drawing/2014/main" id="{98A543E5-C409-63EE-AD6E-1926E9D054CE}"/>
              </a:ext>
            </a:extLst>
          </p:cNvPr>
          <p:cNvPicPr>
            <a:picLocks noChangeAspect="1"/>
          </p:cNvPicPr>
          <p:nvPr/>
        </p:nvPicPr>
        <p:blipFill>
          <a:blip r:embed="rId2"/>
          <a:stretch>
            <a:fillRect/>
          </a:stretch>
        </p:blipFill>
        <p:spPr>
          <a:xfrm rot="5400000">
            <a:off x="8641817" y="2212410"/>
            <a:ext cx="4176949" cy="2349621"/>
          </a:xfrm>
          <a:prstGeom prst="rect">
            <a:avLst/>
          </a:prstGeom>
        </p:spPr>
      </p:pic>
    </p:spTree>
    <p:extLst>
      <p:ext uri="{BB962C8B-B14F-4D97-AF65-F5344CB8AC3E}">
        <p14:creationId xmlns:p14="http://schemas.microsoft.com/office/powerpoint/2010/main" val="3381894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9C8CAF-97DF-4086-B081-EAFD83FAC05C}"/>
              </a:ext>
            </a:extLst>
          </p:cNvPr>
          <p:cNvSpPr>
            <a:spLocks noGrp="1"/>
          </p:cNvSpPr>
          <p:nvPr>
            <p:ph type="ctrTitle"/>
          </p:nvPr>
        </p:nvSpPr>
        <p:spPr>
          <a:xfrm>
            <a:off x="940493" y="1881187"/>
            <a:ext cx="3759807" cy="1547813"/>
          </a:xfrm>
        </p:spPr>
        <p:txBody>
          <a:bodyPr/>
          <a:lstStyle/>
          <a:p>
            <a:r>
              <a:rPr lang="en-US" dirty="0"/>
              <a:t>Thank You</a:t>
            </a:r>
          </a:p>
        </p:txBody>
      </p:sp>
      <p:sp>
        <p:nvSpPr>
          <p:cNvPr id="4" name="Text Placeholder 3">
            <a:extLst>
              <a:ext uri="{FF2B5EF4-FFF2-40B4-BE49-F238E27FC236}">
                <a16:creationId xmlns:a16="http://schemas.microsoft.com/office/drawing/2014/main" id="{72F23033-2528-4D88-8804-06C90619DF85}"/>
              </a:ext>
            </a:extLst>
          </p:cNvPr>
          <p:cNvSpPr>
            <a:spLocks noGrp="1"/>
          </p:cNvSpPr>
          <p:nvPr>
            <p:ph type="body" sz="quarter" idx="11"/>
          </p:nvPr>
        </p:nvSpPr>
        <p:spPr>
          <a:xfrm>
            <a:off x="4042526" y="4873689"/>
            <a:ext cx="3756943" cy="436833"/>
          </a:xfrm>
        </p:spPr>
        <p:txBody>
          <a:bodyPr/>
          <a:lstStyle/>
          <a:p>
            <a:r>
              <a:rPr lang="en-US" noProof="1"/>
              <a:t>Debabrata Mishra</a:t>
            </a:r>
          </a:p>
          <a:p>
            <a:r>
              <a:rPr lang="en-US" sz="1000" noProof="1"/>
              <a:t>Bellevue University</a:t>
            </a:r>
          </a:p>
          <a:p>
            <a:r>
              <a:rPr lang="en-US" sz="1000" noProof="1"/>
              <a:t>DSC630 - Predictive Analytics</a:t>
            </a:r>
          </a:p>
          <a:p>
            <a:endParaRPr lang="en-US" noProof="1"/>
          </a:p>
        </p:txBody>
      </p:sp>
      <p:grpSp>
        <p:nvGrpSpPr>
          <p:cNvPr id="25" name="Group 24">
            <a:extLst>
              <a:ext uri="{FF2B5EF4-FFF2-40B4-BE49-F238E27FC236}">
                <a16:creationId xmlns:a16="http://schemas.microsoft.com/office/drawing/2014/main" id="{F0F12597-AABE-455F-AE27-B788519B2040}"/>
              </a:ext>
              <a:ext uri="{C183D7F6-B498-43B3-948B-1728B52AA6E4}">
                <adec:decorative xmlns:adec="http://schemas.microsoft.com/office/drawing/2017/decorative" val="1"/>
              </a:ext>
            </a:extLst>
          </p:cNvPr>
          <p:cNvGrpSpPr>
            <a:grpSpLocks noChangeAspect="1"/>
          </p:cNvGrpSpPr>
          <p:nvPr/>
        </p:nvGrpSpPr>
        <p:grpSpPr>
          <a:xfrm flipH="1">
            <a:off x="489813" y="308601"/>
            <a:ext cx="445684" cy="444742"/>
            <a:chOff x="5660231" y="2993234"/>
            <a:chExt cx="868511" cy="866677"/>
          </a:xfrm>
        </p:grpSpPr>
        <p:sp>
          <p:nvSpPr>
            <p:cNvPr id="15" name="Freeform: Shape 14">
              <a:extLst>
                <a:ext uri="{FF2B5EF4-FFF2-40B4-BE49-F238E27FC236}">
                  <a16:creationId xmlns:a16="http://schemas.microsoft.com/office/drawing/2014/main" id="{559EE1F1-B897-408A-A84B-C550FFD08D48}"/>
                </a:ext>
              </a:extLst>
            </p:cNvPr>
            <p:cNvSpPr/>
            <p:nvPr/>
          </p:nvSpPr>
          <p:spPr>
            <a:xfrm>
              <a:off x="5660231" y="3288411"/>
              <a:ext cx="571500" cy="571500"/>
            </a:xfrm>
            <a:custGeom>
              <a:avLst/>
              <a:gdLst>
                <a:gd name="connsiteX0" fmla="*/ 288179 w 571500"/>
                <a:gd name="connsiteY0" fmla="*/ 7144 h 571500"/>
                <a:gd name="connsiteX1" fmla="*/ 7144 w 571500"/>
                <a:gd name="connsiteY1" fmla="*/ 288179 h 571500"/>
                <a:gd name="connsiteX2" fmla="*/ 288179 w 571500"/>
                <a:gd name="connsiteY2" fmla="*/ 569214 h 571500"/>
                <a:gd name="connsiteX3" fmla="*/ 569214 w 571500"/>
                <a:gd name="connsiteY3" fmla="*/ 288179 h 571500"/>
                <a:gd name="connsiteX4" fmla="*/ 288179 w 571500"/>
                <a:gd name="connsiteY4" fmla="*/ 7144 h 571500"/>
                <a:gd name="connsiteX5" fmla="*/ 288179 w 571500"/>
                <a:gd name="connsiteY5" fmla="*/ 531114 h 571500"/>
                <a:gd name="connsiteX6" fmla="*/ 45244 w 571500"/>
                <a:gd name="connsiteY6" fmla="*/ 288179 h 571500"/>
                <a:gd name="connsiteX7" fmla="*/ 288179 w 571500"/>
                <a:gd name="connsiteY7" fmla="*/ 45244 h 571500"/>
                <a:gd name="connsiteX8" fmla="*/ 531114 w 571500"/>
                <a:gd name="connsiteY8" fmla="*/ 288179 h 571500"/>
                <a:gd name="connsiteX9" fmla="*/ 288179 w 571500"/>
                <a:gd name="connsiteY9" fmla="*/ 53111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0" h="571500">
                  <a:moveTo>
                    <a:pt x="288179" y="7144"/>
                  </a:moveTo>
                  <a:cubicBezTo>
                    <a:pt x="133217" y="7144"/>
                    <a:pt x="7144" y="133217"/>
                    <a:pt x="7144" y="288179"/>
                  </a:cubicBezTo>
                  <a:cubicBezTo>
                    <a:pt x="7144" y="443141"/>
                    <a:pt x="133217" y="569214"/>
                    <a:pt x="288179" y="569214"/>
                  </a:cubicBezTo>
                  <a:cubicBezTo>
                    <a:pt x="443141" y="569214"/>
                    <a:pt x="569214" y="443151"/>
                    <a:pt x="569214" y="288179"/>
                  </a:cubicBezTo>
                  <a:cubicBezTo>
                    <a:pt x="569214" y="133207"/>
                    <a:pt x="443141" y="7144"/>
                    <a:pt x="288179" y="7144"/>
                  </a:cubicBezTo>
                  <a:close/>
                  <a:moveTo>
                    <a:pt x="288179" y="531114"/>
                  </a:moveTo>
                  <a:cubicBezTo>
                    <a:pt x="154219" y="531114"/>
                    <a:pt x="45244" y="422138"/>
                    <a:pt x="45244" y="288179"/>
                  </a:cubicBezTo>
                  <a:cubicBezTo>
                    <a:pt x="45244" y="154219"/>
                    <a:pt x="154219" y="45244"/>
                    <a:pt x="288179" y="45244"/>
                  </a:cubicBezTo>
                  <a:cubicBezTo>
                    <a:pt x="422138" y="45244"/>
                    <a:pt x="531114" y="154229"/>
                    <a:pt x="531114" y="288179"/>
                  </a:cubicBezTo>
                  <a:cubicBezTo>
                    <a:pt x="531114" y="422129"/>
                    <a:pt x="422129" y="531114"/>
                    <a:pt x="288179" y="531114"/>
                  </a:cubicBezTo>
                  <a:close/>
                </a:path>
              </a:pathLst>
            </a:custGeom>
            <a:solidFill>
              <a:schemeClr val="bg1"/>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33469D8-D3DC-4362-8C73-DB3F504C5B01}"/>
                </a:ext>
              </a:extLst>
            </p:cNvPr>
            <p:cNvSpPr/>
            <p:nvPr/>
          </p:nvSpPr>
          <p:spPr>
            <a:xfrm>
              <a:off x="5778589" y="3406883"/>
              <a:ext cx="171450" cy="171450"/>
            </a:xfrm>
            <a:custGeom>
              <a:avLst/>
              <a:gdLst>
                <a:gd name="connsiteX0" fmla="*/ 47844 w 171450"/>
                <a:gd name="connsiteY0" fmla="*/ 101613 h 171450"/>
                <a:gd name="connsiteX1" fmla="*/ 45253 w 171450"/>
                <a:gd name="connsiteY1" fmla="*/ 87068 h 171450"/>
                <a:gd name="connsiteX2" fmla="*/ 87068 w 171450"/>
                <a:gd name="connsiteY2" fmla="*/ 45244 h 171450"/>
                <a:gd name="connsiteX3" fmla="*/ 128883 w 171450"/>
                <a:gd name="connsiteY3" fmla="*/ 87068 h 171450"/>
                <a:gd name="connsiteX4" fmla="*/ 87116 w 171450"/>
                <a:gd name="connsiteY4" fmla="*/ 128883 h 171450"/>
                <a:gd name="connsiteX5" fmla="*/ 68085 w 171450"/>
                <a:gd name="connsiteY5" fmla="*/ 147952 h 171450"/>
                <a:gd name="connsiteX6" fmla="*/ 87135 w 171450"/>
                <a:gd name="connsiteY6" fmla="*/ 166983 h 171450"/>
                <a:gd name="connsiteX7" fmla="*/ 87154 w 171450"/>
                <a:gd name="connsiteY7" fmla="*/ 166983 h 171450"/>
                <a:gd name="connsiteX8" fmla="*/ 166973 w 171450"/>
                <a:gd name="connsiteY8" fmla="*/ 87068 h 171450"/>
                <a:gd name="connsiteX9" fmla="*/ 87058 w 171450"/>
                <a:gd name="connsiteY9" fmla="*/ 7144 h 171450"/>
                <a:gd name="connsiteX10" fmla="*/ 7144 w 171450"/>
                <a:gd name="connsiteY10" fmla="*/ 87068 h 171450"/>
                <a:gd name="connsiteX11" fmla="*/ 12125 w 171450"/>
                <a:gd name="connsiteY11" fmla="*/ 114881 h 171450"/>
                <a:gd name="connsiteX12" fmla="*/ 36614 w 171450"/>
                <a:gd name="connsiteY12" fmla="*/ 126111 h 171450"/>
                <a:gd name="connsiteX13" fmla="*/ 47844 w 171450"/>
                <a:gd name="connsiteY13" fmla="*/ 10161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450" h="171450">
                  <a:moveTo>
                    <a:pt x="47844" y="101613"/>
                  </a:moveTo>
                  <a:cubicBezTo>
                    <a:pt x="46120" y="96974"/>
                    <a:pt x="45253" y="92078"/>
                    <a:pt x="45253" y="87068"/>
                  </a:cubicBezTo>
                  <a:cubicBezTo>
                    <a:pt x="45253" y="64008"/>
                    <a:pt x="64008" y="45244"/>
                    <a:pt x="87068" y="45244"/>
                  </a:cubicBezTo>
                  <a:cubicBezTo>
                    <a:pt x="110128" y="45244"/>
                    <a:pt x="128883" y="64008"/>
                    <a:pt x="128883" y="87068"/>
                  </a:cubicBezTo>
                  <a:cubicBezTo>
                    <a:pt x="128883" y="110099"/>
                    <a:pt x="110147" y="128854"/>
                    <a:pt x="87116" y="128883"/>
                  </a:cubicBezTo>
                  <a:cubicBezTo>
                    <a:pt x="76600" y="128892"/>
                    <a:pt x="68075" y="137427"/>
                    <a:pt x="68085" y="147952"/>
                  </a:cubicBezTo>
                  <a:cubicBezTo>
                    <a:pt x="68094" y="158477"/>
                    <a:pt x="76619" y="166983"/>
                    <a:pt x="87135" y="166983"/>
                  </a:cubicBezTo>
                  <a:cubicBezTo>
                    <a:pt x="87135" y="166983"/>
                    <a:pt x="87144" y="166983"/>
                    <a:pt x="87154" y="166983"/>
                  </a:cubicBezTo>
                  <a:cubicBezTo>
                    <a:pt x="131169" y="166935"/>
                    <a:pt x="166973" y="131083"/>
                    <a:pt x="166973" y="87068"/>
                  </a:cubicBezTo>
                  <a:cubicBezTo>
                    <a:pt x="166973" y="42996"/>
                    <a:pt x="131121" y="7144"/>
                    <a:pt x="87058" y="7144"/>
                  </a:cubicBezTo>
                  <a:cubicBezTo>
                    <a:pt x="42996" y="7144"/>
                    <a:pt x="7144" y="42996"/>
                    <a:pt x="7144" y="87068"/>
                  </a:cubicBezTo>
                  <a:cubicBezTo>
                    <a:pt x="7144" y="96631"/>
                    <a:pt x="8820" y="105985"/>
                    <a:pt x="12125" y="114881"/>
                  </a:cubicBezTo>
                  <a:cubicBezTo>
                    <a:pt x="15783" y="124749"/>
                    <a:pt x="26737" y="129759"/>
                    <a:pt x="36614" y="126111"/>
                  </a:cubicBezTo>
                  <a:cubicBezTo>
                    <a:pt x="46492" y="122434"/>
                    <a:pt x="51511" y="111471"/>
                    <a:pt x="47844" y="101613"/>
                  </a:cubicBezTo>
                  <a:close/>
                </a:path>
              </a:pathLst>
            </a:custGeom>
            <a:solidFill>
              <a:schemeClr val="bg1"/>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56D60673-90C1-4A3B-B705-02383760807C}"/>
                </a:ext>
              </a:extLst>
            </p:cNvPr>
            <p:cNvSpPr/>
            <p:nvPr/>
          </p:nvSpPr>
          <p:spPr>
            <a:xfrm>
              <a:off x="6007446" y="3504769"/>
              <a:ext cx="142875" cy="142875"/>
            </a:xfrm>
            <a:custGeom>
              <a:avLst/>
              <a:gdLst>
                <a:gd name="connsiteX0" fmla="*/ 97184 w 142875"/>
                <a:gd name="connsiteY0" fmla="*/ 61648 h 142875"/>
                <a:gd name="connsiteX1" fmla="*/ 99041 w 142875"/>
                <a:gd name="connsiteY1" fmla="*/ 71506 h 142875"/>
                <a:gd name="connsiteX2" fmla="*/ 72142 w 142875"/>
                <a:gd name="connsiteY2" fmla="*/ 98395 h 142875"/>
                <a:gd name="connsiteX3" fmla="*/ 45244 w 142875"/>
                <a:gd name="connsiteY3" fmla="*/ 71506 h 142875"/>
                <a:gd name="connsiteX4" fmla="*/ 67618 w 142875"/>
                <a:gd name="connsiteY4" fmla="*/ 44989 h 142875"/>
                <a:gd name="connsiteX5" fmla="*/ 83239 w 142875"/>
                <a:gd name="connsiteY5" fmla="*/ 23033 h 142875"/>
                <a:gd name="connsiteX6" fmla="*/ 61293 w 142875"/>
                <a:gd name="connsiteY6" fmla="*/ 7403 h 142875"/>
                <a:gd name="connsiteX7" fmla="*/ 7144 w 142875"/>
                <a:gd name="connsiteY7" fmla="*/ 71497 h 142875"/>
                <a:gd name="connsiteX8" fmla="*/ 72142 w 142875"/>
                <a:gd name="connsiteY8" fmla="*/ 136486 h 142875"/>
                <a:gd name="connsiteX9" fmla="*/ 137141 w 142875"/>
                <a:gd name="connsiteY9" fmla="*/ 71497 h 142875"/>
                <a:gd name="connsiteX10" fmla="*/ 132617 w 142875"/>
                <a:gd name="connsiteY10" fmla="*/ 47646 h 142875"/>
                <a:gd name="connsiteX11" fmla="*/ 107899 w 142875"/>
                <a:gd name="connsiteY11" fmla="*/ 36921 h 142875"/>
                <a:gd name="connsiteX12" fmla="*/ 97184 w 142875"/>
                <a:gd name="connsiteY12" fmla="*/ 6164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42875">
                  <a:moveTo>
                    <a:pt x="97184" y="61648"/>
                  </a:moveTo>
                  <a:cubicBezTo>
                    <a:pt x="98412" y="64772"/>
                    <a:pt x="99041" y="68096"/>
                    <a:pt x="99041" y="71506"/>
                  </a:cubicBezTo>
                  <a:cubicBezTo>
                    <a:pt x="99041" y="86337"/>
                    <a:pt x="86973" y="98395"/>
                    <a:pt x="72142" y="98395"/>
                  </a:cubicBezTo>
                  <a:cubicBezTo>
                    <a:pt x="57312" y="98395"/>
                    <a:pt x="45244" y="86327"/>
                    <a:pt x="45244" y="71506"/>
                  </a:cubicBezTo>
                  <a:cubicBezTo>
                    <a:pt x="45244" y="58314"/>
                    <a:pt x="54654" y="47160"/>
                    <a:pt x="67618" y="44989"/>
                  </a:cubicBezTo>
                  <a:cubicBezTo>
                    <a:pt x="77991" y="43236"/>
                    <a:pt x="84992" y="33406"/>
                    <a:pt x="83239" y="23033"/>
                  </a:cubicBezTo>
                  <a:cubicBezTo>
                    <a:pt x="81486" y="12661"/>
                    <a:pt x="71657" y="5688"/>
                    <a:pt x="61293" y="7403"/>
                  </a:cubicBezTo>
                  <a:cubicBezTo>
                    <a:pt x="29918" y="12689"/>
                    <a:pt x="7144" y="39645"/>
                    <a:pt x="7144" y="71497"/>
                  </a:cubicBezTo>
                  <a:cubicBezTo>
                    <a:pt x="7144" y="107339"/>
                    <a:pt x="36300" y="136486"/>
                    <a:pt x="72142" y="136486"/>
                  </a:cubicBezTo>
                  <a:cubicBezTo>
                    <a:pt x="107985" y="136486"/>
                    <a:pt x="137141" y="107330"/>
                    <a:pt x="137141" y="71497"/>
                  </a:cubicBezTo>
                  <a:cubicBezTo>
                    <a:pt x="137141" y="63277"/>
                    <a:pt x="135617" y="55247"/>
                    <a:pt x="132617" y="47646"/>
                  </a:cubicBezTo>
                  <a:cubicBezTo>
                    <a:pt x="128749" y="37864"/>
                    <a:pt x="117672" y="33073"/>
                    <a:pt x="107899" y="36921"/>
                  </a:cubicBezTo>
                  <a:cubicBezTo>
                    <a:pt x="98127" y="40788"/>
                    <a:pt x="93316" y="51856"/>
                    <a:pt x="97184" y="61648"/>
                  </a:cubicBezTo>
                  <a:close/>
                </a:path>
              </a:pathLst>
            </a:custGeom>
            <a:solidFill>
              <a:schemeClr val="bg1"/>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941908B8-1FD7-4EE4-AE25-1C45D34F1498}"/>
                </a:ext>
              </a:extLst>
            </p:cNvPr>
            <p:cNvSpPr/>
            <p:nvPr/>
          </p:nvSpPr>
          <p:spPr>
            <a:xfrm>
              <a:off x="5819742" y="3637845"/>
              <a:ext cx="152400" cy="142875"/>
            </a:xfrm>
            <a:custGeom>
              <a:avLst/>
              <a:gdLst>
                <a:gd name="connsiteX0" fmla="*/ 77414 w 152400"/>
                <a:gd name="connsiteY0" fmla="*/ 7144 h 142875"/>
                <a:gd name="connsiteX1" fmla="*/ 27703 w 152400"/>
                <a:gd name="connsiteY1" fmla="*/ 27737 h 142875"/>
                <a:gd name="connsiteX2" fmla="*/ 27703 w 152400"/>
                <a:gd name="connsiteY2" fmla="*/ 127168 h 142875"/>
                <a:gd name="connsiteX3" fmla="*/ 49382 w 152400"/>
                <a:gd name="connsiteY3" fmla="*/ 141932 h 142875"/>
                <a:gd name="connsiteX4" fmla="*/ 56964 w 152400"/>
                <a:gd name="connsiteY4" fmla="*/ 143523 h 142875"/>
                <a:gd name="connsiteX5" fmla="*/ 74443 w 152400"/>
                <a:gd name="connsiteY5" fmla="*/ 132055 h 142875"/>
                <a:gd name="connsiteX6" fmla="*/ 64556 w 152400"/>
                <a:gd name="connsiteY6" fmla="*/ 106994 h 142875"/>
                <a:gd name="connsiteX7" fmla="*/ 54631 w 152400"/>
                <a:gd name="connsiteY7" fmla="*/ 100222 h 142875"/>
                <a:gd name="connsiteX8" fmla="*/ 54631 w 152400"/>
                <a:gd name="connsiteY8" fmla="*/ 54673 h 142875"/>
                <a:gd name="connsiteX9" fmla="*/ 100170 w 152400"/>
                <a:gd name="connsiteY9" fmla="*/ 54673 h 142875"/>
                <a:gd name="connsiteX10" fmla="*/ 103675 w 152400"/>
                <a:gd name="connsiteY10" fmla="*/ 96088 h 142875"/>
                <a:gd name="connsiteX11" fmla="*/ 108152 w 152400"/>
                <a:gd name="connsiteY11" fmla="*/ 122653 h 142875"/>
                <a:gd name="connsiteX12" fmla="*/ 134717 w 152400"/>
                <a:gd name="connsiteY12" fmla="*/ 118167 h 142875"/>
                <a:gd name="connsiteX13" fmla="*/ 127106 w 152400"/>
                <a:gd name="connsiteY13" fmla="*/ 27737 h 142875"/>
                <a:gd name="connsiteX14" fmla="*/ 77414 w 152400"/>
                <a:gd name="connsiteY14" fmla="*/ 714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142875">
                  <a:moveTo>
                    <a:pt x="77414" y="7144"/>
                  </a:moveTo>
                  <a:cubicBezTo>
                    <a:pt x="58631" y="7144"/>
                    <a:pt x="40981" y="14459"/>
                    <a:pt x="27703" y="27737"/>
                  </a:cubicBezTo>
                  <a:cubicBezTo>
                    <a:pt x="291" y="55150"/>
                    <a:pt x="291" y="99755"/>
                    <a:pt x="27703" y="127168"/>
                  </a:cubicBezTo>
                  <a:cubicBezTo>
                    <a:pt x="33990" y="133445"/>
                    <a:pt x="41286" y="138417"/>
                    <a:pt x="49382" y="141932"/>
                  </a:cubicBezTo>
                  <a:cubicBezTo>
                    <a:pt x="51859" y="143008"/>
                    <a:pt x="54431" y="143523"/>
                    <a:pt x="56964" y="143523"/>
                  </a:cubicBezTo>
                  <a:cubicBezTo>
                    <a:pt x="64318" y="143523"/>
                    <a:pt x="71328" y="139236"/>
                    <a:pt x="74443" y="132055"/>
                  </a:cubicBezTo>
                  <a:cubicBezTo>
                    <a:pt x="78634" y="122396"/>
                    <a:pt x="74214" y="111185"/>
                    <a:pt x="64556" y="106994"/>
                  </a:cubicBezTo>
                  <a:cubicBezTo>
                    <a:pt x="60850" y="105385"/>
                    <a:pt x="57517" y="103108"/>
                    <a:pt x="54631" y="100222"/>
                  </a:cubicBezTo>
                  <a:cubicBezTo>
                    <a:pt x="42077" y="87668"/>
                    <a:pt x="42077" y="67227"/>
                    <a:pt x="54631" y="54673"/>
                  </a:cubicBezTo>
                  <a:cubicBezTo>
                    <a:pt x="66785" y="42501"/>
                    <a:pt x="88006" y="42510"/>
                    <a:pt x="100170" y="54673"/>
                  </a:cubicBezTo>
                  <a:cubicBezTo>
                    <a:pt x="111333" y="65837"/>
                    <a:pt x="112809" y="83248"/>
                    <a:pt x="103675" y="96088"/>
                  </a:cubicBezTo>
                  <a:cubicBezTo>
                    <a:pt x="97569" y="104651"/>
                    <a:pt x="99579" y="116548"/>
                    <a:pt x="108152" y="122653"/>
                  </a:cubicBezTo>
                  <a:cubicBezTo>
                    <a:pt x="116715" y="128740"/>
                    <a:pt x="128611" y="126749"/>
                    <a:pt x="134717" y="118167"/>
                  </a:cubicBezTo>
                  <a:cubicBezTo>
                    <a:pt x="154672" y="90135"/>
                    <a:pt x="151471" y="52092"/>
                    <a:pt x="127106" y="27737"/>
                  </a:cubicBezTo>
                  <a:cubicBezTo>
                    <a:pt x="113848" y="14449"/>
                    <a:pt x="96188" y="7144"/>
                    <a:pt x="77414" y="7144"/>
                  </a:cubicBezTo>
                  <a:close/>
                </a:path>
              </a:pathLst>
            </a:custGeom>
            <a:solidFill>
              <a:schemeClr val="bg1"/>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B17393E-C1C4-43DA-A6B1-3ABA77082A89}"/>
                </a:ext>
              </a:extLst>
            </p:cNvPr>
            <p:cNvSpPr/>
            <p:nvPr/>
          </p:nvSpPr>
          <p:spPr>
            <a:xfrm>
              <a:off x="6170593" y="3013169"/>
              <a:ext cx="333375" cy="333375"/>
            </a:xfrm>
            <a:custGeom>
              <a:avLst/>
              <a:gdLst>
                <a:gd name="connsiteX0" fmla="*/ 12723 w 333375"/>
                <a:gd name="connsiteY0" fmla="*/ 328515 h 333375"/>
                <a:gd name="connsiteX1" fmla="*/ 26191 w 333375"/>
                <a:gd name="connsiteY1" fmla="*/ 334097 h 333375"/>
                <a:gd name="connsiteX2" fmla="*/ 39660 w 333375"/>
                <a:gd name="connsiteY2" fmla="*/ 328515 h 333375"/>
                <a:gd name="connsiteX3" fmla="*/ 328515 w 333375"/>
                <a:gd name="connsiteY3" fmla="*/ 39660 h 333375"/>
                <a:gd name="connsiteX4" fmla="*/ 328515 w 333375"/>
                <a:gd name="connsiteY4" fmla="*/ 12723 h 333375"/>
                <a:gd name="connsiteX5" fmla="*/ 301578 w 333375"/>
                <a:gd name="connsiteY5" fmla="*/ 12723 h 333375"/>
                <a:gd name="connsiteX6" fmla="*/ 12723 w 333375"/>
                <a:gd name="connsiteY6" fmla="*/ 301578 h 333375"/>
                <a:gd name="connsiteX7" fmla="*/ 12723 w 333375"/>
                <a:gd name="connsiteY7" fmla="*/ 32851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375" h="333375">
                  <a:moveTo>
                    <a:pt x="12723" y="328515"/>
                  </a:moveTo>
                  <a:cubicBezTo>
                    <a:pt x="16438" y="332239"/>
                    <a:pt x="21315" y="334097"/>
                    <a:pt x="26191" y="334097"/>
                  </a:cubicBezTo>
                  <a:cubicBezTo>
                    <a:pt x="31068" y="334097"/>
                    <a:pt x="35945" y="332239"/>
                    <a:pt x="39660" y="328515"/>
                  </a:cubicBezTo>
                  <a:lnTo>
                    <a:pt x="328515" y="39660"/>
                  </a:lnTo>
                  <a:cubicBezTo>
                    <a:pt x="335954" y="32221"/>
                    <a:pt x="335954" y="20162"/>
                    <a:pt x="328515" y="12723"/>
                  </a:cubicBezTo>
                  <a:cubicBezTo>
                    <a:pt x="321085" y="5284"/>
                    <a:pt x="309008" y="5284"/>
                    <a:pt x="301578" y="12723"/>
                  </a:cubicBezTo>
                  <a:lnTo>
                    <a:pt x="12723" y="301578"/>
                  </a:lnTo>
                  <a:cubicBezTo>
                    <a:pt x="5284" y="309017"/>
                    <a:pt x="5284" y="321076"/>
                    <a:pt x="12723" y="328515"/>
                  </a:cubicBezTo>
                  <a:close/>
                </a:path>
              </a:pathLst>
            </a:custGeom>
            <a:solidFill>
              <a:schemeClr val="bg1"/>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C0F054A-6FFE-4012-93EE-568C5B1B2A42}"/>
                </a:ext>
              </a:extLst>
            </p:cNvPr>
            <p:cNvSpPr/>
            <p:nvPr/>
          </p:nvSpPr>
          <p:spPr>
            <a:xfrm>
              <a:off x="6058150" y="2993234"/>
              <a:ext cx="285750" cy="285750"/>
            </a:xfrm>
            <a:custGeom>
              <a:avLst/>
              <a:gdLst>
                <a:gd name="connsiteX0" fmla="*/ 249114 w 285750"/>
                <a:gd name="connsiteY0" fmla="*/ 12723 h 285750"/>
                <a:gd name="connsiteX1" fmla="*/ 12723 w 285750"/>
                <a:gd name="connsiteY1" fmla="*/ 249114 h 285750"/>
                <a:gd name="connsiteX2" fmla="*/ 12723 w 285750"/>
                <a:gd name="connsiteY2" fmla="*/ 276051 h 285750"/>
                <a:gd name="connsiteX3" fmla="*/ 26191 w 285750"/>
                <a:gd name="connsiteY3" fmla="*/ 281633 h 285750"/>
                <a:gd name="connsiteX4" fmla="*/ 39660 w 285750"/>
                <a:gd name="connsiteY4" fmla="*/ 27605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14"/>
                  </a:lnTo>
                  <a:cubicBezTo>
                    <a:pt x="5284" y="256553"/>
                    <a:pt x="5284" y="268612"/>
                    <a:pt x="12723" y="276051"/>
                  </a:cubicBezTo>
                  <a:cubicBezTo>
                    <a:pt x="16438" y="279775"/>
                    <a:pt x="21315" y="281633"/>
                    <a:pt x="26191" y="281633"/>
                  </a:cubicBezTo>
                  <a:cubicBezTo>
                    <a:pt x="31068" y="281633"/>
                    <a:pt x="35945" y="279775"/>
                    <a:pt x="39660" y="27605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811AA75F-0393-4B2E-96E1-F088CC6A12EF}"/>
                </a:ext>
              </a:extLst>
            </p:cNvPr>
            <p:cNvSpPr/>
            <p:nvPr/>
          </p:nvSpPr>
          <p:spPr>
            <a:xfrm>
              <a:off x="6242992" y="3178076"/>
              <a:ext cx="285750" cy="285750"/>
            </a:xfrm>
            <a:custGeom>
              <a:avLst/>
              <a:gdLst>
                <a:gd name="connsiteX0" fmla="*/ 249114 w 285750"/>
                <a:gd name="connsiteY0" fmla="*/ 12723 h 285750"/>
                <a:gd name="connsiteX1" fmla="*/ 12723 w 285750"/>
                <a:gd name="connsiteY1" fmla="*/ 249124 h 285750"/>
                <a:gd name="connsiteX2" fmla="*/ 12723 w 285750"/>
                <a:gd name="connsiteY2" fmla="*/ 276061 h 285750"/>
                <a:gd name="connsiteX3" fmla="*/ 26191 w 285750"/>
                <a:gd name="connsiteY3" fmla="*/ 281642 h 285750"/>
                <a:gd name="connsiteX4" fmla="*/ 39660 w 285750"/>
                <a:gd name="connsiteY4" fmla="*/ 27606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24"/>
                  </a:lnTo>
                  <a:cubicBezTo>
                    <a:pt x="5284" y="256563"/>
                    <a:pt x="5284" y="268622"/>
                    <a:pt x="12723" y="276061"/>
                  </a:cubicBezTo>
                  <a:cubicBezTo>
                    <a:pt x="16438" y="279785"/>
                    <a:pt x="21315" y="281642"/>
                    <a:pt x="26191" y="281642"/>
                  </a:cubicBezTo>
                  <a:cubicBezTo>
                    <a:pt x="31068" y="281642"/>
                    <a:pt x="35945" y="279785"/>
                    <a:pt x="39660" y="27606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endParaRPr lang="en-US" dirty="0"/>
            </a:p>
          </p:txBody>
        </p:sp>
      </p:grpSp>
      <p:sp>
        <p:nvSpPr>
          <p:cNvPr id="9" name="Graphic 14" descr="dinosaur outline">
            <a:extLst>
              <a:ext uri="{FF2B5EF4-FFF2-40B4-BE49-F238E27FC236}">
                <a16:creationId xmlns:a16="http://schemas.microsoft.com/office/drawing/2014/main" id="{0DE3B922-950A-4A58-AAB9-38FDAD1D42F5}"/>
              </a:ext>
            </a:extLst>
          </p:cNvPr>
          <p:cNvSpPr>
            <a:spLocks noChangeAspect="1"/>
          </p:cNvSpPr>
          <p:nvPr/>
        </p:nvSpPr>
        <p:spPr>
          <a:xfrm>
            <a:off x="4946994" y="5307571"/>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61DCE69A-183E-4D92-928A-CEE76B9E5241}"/>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gradFill>
              <a:gsLst>
                <a:gs pos="0">
                  <a:schemeClr val="accent1"/>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8" name="Picture Placeholder 7" descr="girl with pigtails raising her hand with chalkboard in background">
            <a:extLst>
              <a:ext uri="{FF2B5EF4-FFF2-40B4-BE49-F238E27FC236}">
                <a16:creationId xmlns:a16="http://schemas.microsoft.com/office/drawing/2014/main" id="{A8A29F18-9B4E-4798-8043-A88568C47F1E}"/>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flipH="1">
            <a:off x="7801096" y="2779413"/>
            <a:ext cx="4389475" cy="3898231"/>
          </a:xfrm>
        </p:spPr>
      </p:pic>
      <p:pic>
        <p:nvPicPr>
          <p:cNvPr id="11" name="Picture 10" descr="Diagram of a data processing process&#10;&#10;Description automatically generated">
            <a:extLst>
              <a:ext uri="{FF2B5EF4-FFF2-40B4-BE49-F238E27FC236}">
                <a16:creationId xmlns:a16="http://schemas.microsoft.com/office/drawing/2014/main" id="{0E5C71FF-9DE7-E0C8-909C-2BCAECFDC205}"/>
              </a:ext>
            </a:extLst>
          </p:cNvPr>
          <p:cNvPicPr>
            <a:picLocks noChangeAspect="1"/>
          </p:cNvPicPr>
          <p:nvPr/>
        </p:nvPicPr>
        <p:blipFill>
          <a:blip r:embed="rId3"/>
          <a:stretch>
            <a:fillRect/>
          </a:stretch>
        </p:blipFill>
        <p:spPr>
          <a:xfrm>
            <a:off x="7965427" y="391727"/>
            <a:ext cx="4066628" cy="2266608"/>
          </a:xfrm>
          <a:prstGeom prst="rect">
            <a:avLst/>
          </a:prstGeom>
        </p:spPr>
      </p:pic>
    </p:spTree>
    <p:extLst>
      <p:ext uri="{BB962C8B-B14F-4D97-AF65-F5344CB8AC3E}">
        <p14:creationId xmlns:p14="http://schemas.microsoft.com/office/powerpoint/2010/main" val="268675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5C384BA-0032-4FE7-AC29-2F9F931970D5}"/>
              </a:ext>
              <a:ext uri="{C183D7F6-B498-43B3-948B-1728B52AA6E4}">
                <adec:decorative xmlns:adec="http://schemas.microsoft.com/office/drawing/2017/decorative" val="1"/>
              </a:ext>
            </a:extLst>
          </p:cNvPr>
          <p:cNvGrpSpPr>
            <a:grpSpLocks noChangeAspect="1"/>
          </p:cNvGrpSpPr>
          <p:nvPr/>
        </p:nvGrpSpPr>
        <p:grpSpPr>
          <a:xfrm>
            <a:off x="2446471" y="5397727"/>
            <a:ext cx="253691" cy="277340"/>
            <a:chOff x="5698331" y="2974181"/>
            <a:chExt cx="781050" cy="853859"/>
          </a:xfrm>
          <a:solidFill>
            <a:schemeClr val="bg1"/>
          </a:solidFill>
        </p:grpSpPr>
        <p:sp>
          <p:nvSpPr>
            <p:cNvPr id="7" name="Freeform: Shape 6">
              <a:extLst>
                <a:ext uri="{FF2B5EF4-FFF2-40B4-BE49-F238E27FC236}">
                  <a16:creationId xmlns:a16="http://schemas.microsoft.com/office/drawing/2014/main" id="{D5C429C1-62E8-4B3E-A0C7-6003B138652C}"/>
                </a:ext>
              </a:extLst>
            </p:cNvPr>
            <p:cNvSpPr/>
            <p:nvPr/>
          </p:nvSpPr>
          <p:spPr>
            <a:xfrm>
              <a:off x="5707856" y="3370840"/>
              <a:ext cx="771525" cy="457200"/>
            </a:xfrm>
            <a:custGeom>
              <a:avLst/>
              <a:gdLst>
                <a:gd name="connsiteX0" fmla="*/ 502063 w 771525"/>
                <a:gd name="connsiteY0" fmla="*/ 35328 h 457200"/>
                <a:gd name="connsiteX1" fmla="*/ 496414 w 771525"/>
                <a:gd name="connsiteY1" fmla="*/ 7506 h 457200"/>
                <a:gd name="connsiteX2" fmla="*/ 472811 w 771525"/>
                <a:gd name="connsiteY2" fmla="*/ 23279 h 457200"/>
                <a:gd name="connsiteX3" fmla="*/ 388144 w 771525"/>
                <a:gd name="connsiteY3" fmla="*/ 48635 h 457200"/>
                <a:gd name="connsiteX4" fmla="*/ 303657 w 771525"/>
                <a:gd name="connsiteY4" fmla="*/ 23393 h 457200"/>
                <a:gd name="connsiteX5" fmla="*/ 279940 w 771525"/>
                <a:gd name="connsiteY5" fmla="*/ 7144 h 457200"/>
                <a:gd name="connsiteX6" fmla="*/ 274215 w 771525"/>
                <a:gd name="connsiteY6" fmla="*/ 35319 h 457200"/>
                <a:gd name="connsiteX7" fmla="*/ 7144 w 771525"/>
                <a:gd name="connsiteY7" fmla="*/ 420110 h 457200"/>
                <a:gd name="connsiteX8" fmla="*/ 7144 w 771525"/>
                <a:gd name="connsiteY8" fmla="*/ 458210 h 457200"/>
                <a:gd name="connsiteX9" fmla="*/ 305667 w 771525"/>
                <a:gd name="connsiteY9" fmla="*/ 68713 h 457200"/>
                <a:gd name="connsiteX10" fmla="*/ 388144 w 771525"/>
                <a:gd name="connsiteY10" fmla="*/ 86735 h 457200"/>
                <a:gd name="connsiteX11" fmla="*/ 470573 w 771525"/>
                <a:gd name="connsiteY11" fmla="*/ 68532 h 457200"/>
                <a:gd name="connsiteX12" fmla="*/ 769144 w 771525"/>
                <a:gd name="connsiteY12" fmla="*/ 458210 h 457200"/>
                <a:gd name="connsiteX13" fmla="*/ 769144 w 771525"/>
                <a:gd name="connsiteY13" fmla="*/ 420110 h 457200"/>
                <a:gd name="connsiteX14" fmla="*/ 502063 w 771525"/>
                <a:gd name="connsiteY14" fmla="*/ 3532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1525" h="457200">
                  <a:moveTo>
                    <a:pt x="502063" y="35328"/>
                  </a:moveTo>
                  <a:lnTo>
                    <a:pt x="496414" y="7506"/>
                  </a:lnTo>
                  <a:lnTo>
                    <a:pt x="472811" y="23279"/>
                  </a:lnTo>
                  <a:cubicBezTo>
                    <a:pt x="446199" y="41053"/>
                    <a:pt x="420881" y="48635"/>
                    <a:pt x="388144" y="48635"/>
                  </a:cubicBezTo>
                  <a:cubicBezTo>
                    <a:pt x="354749" y="48635"/>
                    <a:pt x="329479" y="41091"/>
                    <a:pt x="303657" y="23393"/>
                  </a:cubicBezTo>
                  <a:lnTo>
                    <a:pt x="279940" y="7144"/>
                  </a:lnTo>
                  <a:lnTo>
                    <a:pt x="274215" y="35319"/>
                  </a:lnTo>
                  <a:cubicBezTo>
                    <a:pt x="273444" y="39167"/>
                    <a:pt x="193900" y="420110"/>
                    <a:pt x="7144" y="420110"/>
                  </a:cubicBezTo>
                  <a:lnTo>
                    <a:pt x="7144" y="458210"/>
                  </a:lnTo>
                  <a:cubicBezTo>
                    <a:pt x="195491" y="458210"/>
                    <a:pt x="283188" y="160191"/>
                    <a:pt x="305667" y="68713"/>
                  </a:cubicBezTo>
                  <a:cubicBezTo>
                    <a:pt x="330622" y="81077"/>
                    <a:pt x="356968" y="86735"/>
                    <a:pt x="388144" y="86735"/>
                  </a:cubicBezTo>
                  <a:cubicBezTo>
                    <a:pt x="418910" y="86735"/>
                    <a:pt x="445208" y="81020"/>
                    <a:pt x="470573" y="68532"/>
                  </a:cubicBezTo>
                  <a:cubicBezTo>
                    <a:pt x="492985" y="159810"/>
                    <a:pt x="580673" y="458210"/>
                    <a:pt x="769144" y="458210"/>
                  </a:cubicBezTo>
                  <a:lnTo>
                    <a:pt x="769144" y="420110"/>
                  </a:lnTo>
                  <a:cubicBezTo>
                    <a:pt x="582387" y="420110"/>
                    <a:pt x="502844" y="39167"/>
                    <a:pt x="502063" y="35328"/>
                  </a:cubicBezTo>
                  <a:close/>
                </a:path>
              </a:pathLst>
            </a:custGeom>
            <a:grp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A4E105F6-D01D-4A16-9172-E05D1F34B154}"/>
                </a:ext>
              </a:extLst>
            </p:cNvPr>
            <p:cNvSpPr/>
            <p:nvPr/>
          </p:nvSpPr>
          <p:spPr>
            <a:xfrm>
              <a:off x="6317456" y="3164681"/>
              <a:ext cx="123825" cy="123825"/>
            </a:xfrm>
            <a:custGeom>
              <a:avLst/>
              <a:gdLst>
                <a:gd name="connsiteX0" fmla="*/ 7144 w 123825"/>
                <a:gd name="connsiteY0" fmla="*/ 64294 h 123825"/>
                <a:gd name="connsiteX1" fmla="*/ 64294 w 123825"/>
                <a:gd name="connsiteY1" fmla="*/ 121444 h 123825"/>
                <a:gd name="connsiteX2" fmla="*/ 121444 w 123825"/>
                <a:gd name="connsiteY2" fmla="*/ 64294 h 123825"/>
                <a:gd name="connsiteX3" fmla="*/ 64294 w 123825"/>
                <a:gd name="connsiteY3" fmla="*/ 7144 h 123825"/>
                <a:gd name="connsiteX4" fmla="*/ 7144 w 123825"/>
                <a:gd name="connsiteY4" fmla="*/ 64294 h 123825"/>
                <a:gd name="connsiteX5" fmla="*/ 83344 w 123825"/>
                <a:gd name="connsiteY5" fmla="*/ 64294 h 123825"/>
                <a:gd name="connsiteX6" fmla="*/ 64294 w 123825"/>
                <a:gd name="connsiteY6" fmla="*/ 83344 h 123825"/>
                <a:gd name="connsiteX7" fmla="*/ 45244 w 123825"/>
                <a:gd name="connsiteY7" fmla="*/ 64294 h 123825"/>
                <a:gd name="connsiteX8" fmla="*/ 64294 w 123825"/>
                <a:gd name="connsiteY8" fmla="*/ 45244 h 123825"/>
                <a:gd name="connsiteX9" fmla="*/ 83344 w 123825"/>
                <a:gd name="connsiteY9" fmla="*/ 642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7144" y="64294"/>
                  </a:moveTo>
                  <a:cubicBezTo>
                    <a:pt x="7144" y="95812"/>
                    <a:pt x="32776" y="121444"/>
                    <a:pt x="64294" y="121444"/>
                  </a:cubicBezTo>
                  <a:cubicBezTo>
                    <a:pt x="95812" y="121444"/>
                    <a:pt x="121444" y="95812"/>
                    <a:pt x="121444" y="64294"/>
                  </a:cubicBezTo>
                  <a:cubicBezTo>
                    <a:pt x="121444" y="32776"/>
                    <a:pt x="95812" y="7144"/>
                    <a:pt x="64294" y="7144"/>
                  </a:cubicBezTo>
                  <a:cubicBezTo>
                    <a:pt x="32776" y="7144"/>
                    <a:pt x="7144" y="32776"/>
                    <a:pt x="7144" y="64294"/>
                  </a:cubicBezTo>
                  <a:close/>
                  <a:moveTo>
                    <a:pt x="83344" y="64294"/>
                  </a:moveTo>
                  <a:cubicBezTo>
                    <a:pt x="83344" y="74800"/>
                    <a:pt x="74800" y="83344"/>
                    <a:pt x="64294" y="83344"/>
                  </a:cubicBezTo>
                  <a:cubicBezTo>
                    <a:pt x="53788" y="83344"/>
                    <a:pt x="45244" y="74800"/>
                    <a:pt x="45244" y="64294"/>
                  </a:cubicBezTo>
                  <a:cubicBezTo>
                    <a:pt x="45244" y="53788"/>
                    <a:pt x="53788" y="45244"/>
                    <a:pt x="64294" y="45244"/>
                  </a:cubicBezTo>
                  <a:cubicBezTo>
                    <a:pt x="74800" y="45244"/>
                    <a:pt x="83344" y="53788"/>
                    <a:pt x="83344" y="64294"/>
                  </a:cubicBez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351DF594-8FA0-4AC6-B165-BBF1184B2997}"/>
                </a:ext>
              </a:extLst>
            </p:cNvPr>
            <p:cNvSpPr/>
            <p:nvPr/>
          </p:nvSpPr>
          <p:spPr>
            <a:xfrm>
              <a:off x="6298406" y="2974181"/>
              <a:ext cx="123825" cy="123825"/>
            </a:xfrm>
            <a:custGeom>
              <a:avLst/>
              <a:gdLst>
                <a:gd name="connsiteX0" fmla="*/ 64294 w 123825"/>
                <a:gd name="connsiteY0" fmla="*/ 121444 h 123825"/>
                <a:gd name="connsiteX1" fmla="*/ 121444 w 123825"/>
                <a:gd name="connsiteY1" fmla="*/ 64294 h 123825"/>
                <a:gd name="connsiteX2" fmla="*/ 64294 w 123825"/>
                <a:gd name="connsiteY2" fmla="*/ 7144 h 123825"/>
                <a:gd name="connsiteX3" fmla="*/ 7144 w 123825"/>
                <a:gd name="connsiteY3" fmla="*/ 64294 h 123825"/>
                <a:gd name="connsiteX4" fmla="*/ 64294 w 123825"/>
                <a:gd name="connsiteY4" fmla="*/ 121444 h 123825"/>
                <a:gd name="connsiteX5" fmla="*/ 64294 w 123825"/>
                <a:gd name="connsiteY5" fmla="*/ 45244 h 123825"/>
                <a:gd name="connsiteX6" fmla="*/ 83344 w 123825"/>
                <a:gd name="connsiteY6" fmla="*/ 64294 h 123825"/>
                <a:gd name="connsiteX7" fmla="*/ 64294 w 123825"/>
                <a:gd name="connsiteY7" fmla="*/ 83344 h 123825"/>
                <a:gd name="connsiteX8" fmla="*/ 45244 w 123825"/>
                <a:gd name="connsiteY8" fmla="*/ 64294 h 123825"/>
                <a:gd name="connsiteX9" fmla="*/ 64294 w 123825"/>
                <a:gd name="connsiteY9"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5818DD9E-AD36-4BB3-9A58-F259F54EE1EB}"/>
                </a:ext>
              </a:extLst>
            </p:cNvPr>
            <p:cNvSpPr/>
            <p:nvPr/>
          </p:nvSpPr>
          <p:spPr>
            <a:xfrm>
              <a:off x="6126956" y="3212306"/>
              <a:ext cx="180975" cy="171450"/>
            </a:xfrm>
            <a:custGeom>
              <a:avLst/>
              <a:gdLst>
                <a:gd name="connsiteX0" fmla="*/ 7144 w 180975"/>
                <a:gd name="connsiteY0" fmla="*/ 149914 h 171450"/>
                <a:gd name="connsiteX1" fmla="*/ 26089 w 180975"/>
                <a:gd name="connsiteY1" fmla="*/ 169069 h 171450"/>
                <a:gd name="connsiteX2" fmla="*/ 26194 w 180975"/>
                <a:gd name="connsiteY2" fmla="*/ 169069 h 171450"/>
                <a:gd name="connsiteX3" fmla="*/ 45244 w 180975"/>
                <a:gd name="connsiteY3" fmla="*/ 150124 h 171450"/>
                <a:gd name="connsiteX4" fmla="*/ 159544 w 180975"/>
                <a:gd name="connsiteY4" fmla="*/ 45244 h 171450"/>
                <a:gd name="connsiteX5" fmla="*/ 178594 w 180975"/>
                <a:gd name="connsiteY5" fmla="*/ 26194 h 171450"/>
                <a:gd name="connsiteX6" fmla="*/ 159544 w 180975"/>
                <a:gd name="connsiteY6" fmla="*/ 7144 h 171450"/>
                <a:gd name="connsiteX7" fmla="*/ 7144 w 180975"/>
                <a:gd name="connsiteY7" fmla="*/ 14991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 h="171450">
                  <a:moveTo>
                    <a:pt x="7144" y="149914"/>
                  </a:moveTo>
                  <a:cubicBezTo>
                    <a:pt x="7087" y="160430"/>
                    <a:pt x="15574" y="169012"/>
                    <a:pt x="26089" y="169069"/>
                  </a:cubicBezTo>
                  <a:cubicBezTo>
                    <a:pt x="26127" y="169069"/>
                    <a:pt x="26156" y="169069"/>
                    <a:pt x="26194" y="169069"/>
                  </a:cubicBezTo>
                  <a:cubicBezTo>
                    <a:pt x="36672" y="169069"/>
                    <a:pt x="45187" y="160601"/>
                    <a:pt x="45244" y="150124"/>
                  </a:cubicBezTo>
                  <a:cubicBezTo>
                    <a:pt x="45263" y="145837"/>
                    <a:pt x="47092" y="45244"/>
                    <a:pt x="159544" y="45244"/>
                  </a:cubicBezTo>
                  <a:cubicBezTo>
                    <a:pt x="170060" y="45244"/>
                    <a:pt x="178594" y="36709"/>
                    <a:pt x="178594" y="26194"/>
                  </a:cubicBezTo>
                  <a:cubicBezTo>
                    <a:pt x="178594" y="15678"/>
                    <a:pt x="170060" y="7144"/>
                    <a:pt x="159544" y="7144"/>
                  </a:cubicBezTo>
                  <a:cubicBezTo>
                    <a:pt x="9630" y="7144"/>
                    <a:pt x="7154" y="148485"/>
                    <a:pt x="7144" y="149914"/>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F5CBD23E-8804-44C0-AB72-94DBDD7B129F}"/>
                </a:ext>
              </a:extLst>
            </p:cNvPr>
            <p:cNvSpPr/>
            <p:nvPr/>
          </p:nvSpPr>
          <p:spPr>
            <a:xfrm>
              <a:off x="5698331" y="3117056"/>
              <a:ext cx="123825" cy="123825"/>
            </a:xfrm>
            <a:custGeom>
              <a:avLst/>
              <a:gdLst>
                <a:gd name="connsiteX0" fmla="*/ 64294 w 123825"/>
                <a:gd name="connsiteY0" fmla="*/ 121444 h 123825"/>
                <a:gd name="connsiteX1" fmla="*/ 121444 w 123825"/>
                <a:gd name="connsiteY1" fmla="*/ 64294 h 123825"/>
                <a:gd name="connsiteX2" fmla="*/ 64294 w 123825"/>
                <a:gd name="connsiteY2" fmla="*/ 7144 h 123825"/>
                <a:gd name="connsiteX3" fmla="*/ 7144 w 123825"/>
                <a:gd name="connsiteY3" fmla="*/ 64294 h 123825"/>
                <a:gd name="connsiteX4" fmla="*/ 64294 w 123825"/>
                <a:gd name="connsiteY4" fmla="*/ 121444 h 123825"/>
                <a:gd name="connsiteX5" fmla="*/ 64294 w 123825"/>
                <a:gd name="connsiteY5" fmla="*/ 45244 h 123825"/>
                <a:gd name="connsiteX6" fmla="*/ 83344 w 123825"/>
                <a:gd name="connsiteY6" fmla="*/ 64294 h 123825"/>
                <a:gd name="connsiteX7" fmla="*/ 64294 w 123825"/>
                <a:gd name="connsiteY7" fmla="*/ 83344 h 123825"/>
                <a:gd name="connsiteX8" fmla="*/ 45244 w 123825"/>
                <a:gd name="connsiteY8" fmla="*/ 64294 h 123825"/>
                <a:gd name="connsiteX9" fmla="*/ 64294 w 123825"/>
                <a:gd name="connsiteY9"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06AAF1B-AA49-4254-BF37-5EB5EDF12E66}"/>
                </a:ext>
              </a:extLst>
            </p:cNvPr>
            <p:cNvSpPr/>
            <p:nvPr/>
          </p:nvSpPr>
          <p:spPr>
            <a:xfrm>
              <a:off x="5831681" y="3155156"/>
              <a:ext cx="219075" cy="228600"/>
            </a:xfrm>
            <a:custGeom>
              <a:avLst/>
              <a:gdLst>
                <a:gd name="connsiteX0" fmla="*/ 26194 w 219075"/>
                <a:gd name="connsiteY0" fmla="*/ 45244 h 228600"/>
                <a:gd name="connsiteX1" fmla="*/ 178594 w 219075"/>
                <a:gd name="connsiteY1" fmla="*/ 207274 h 228600"/>
                <a:gd name="connsiteX2" fmla="*/ 197644 w 219075"/>
                <a:gd name="connsiteY2" fmla="*/ 226219 h 228600"/>
                <a:gd name="connsiteX3" fmla="*/ 197729 w 219075"/>
                <a:gd name="connsiteY3" fmla="*/ 226219 h 228600"/>
                <a:gd name="connsiteX4" fmla="*/ 216694 w 219075"/>
                <a:gd name="connsiteY4" fmla="*/ 207083 h 228600"/>
                <a:gd name="connsiteX5" fmla="*/ 26194 w 219075"/>
                <a:gd name="connsiteY5" fmla="*/ 7144 h 228600"/>
                <a:gd name="connsiteX6" fmla="*/ 7144 w 219075"/>
                <a:gd name="connsiteY6" fmla="*/ 26194 h 228600"/>
                <a:gd name="connsiteX7" fmla="*/ 26194 w 219075"/>
                <a:gd name="connsiteY7" fmla="*/ 4524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228600">
                  <a:moveTo>
                    <a:pt x="26194" y="45244"/>
                  </a:moveTo>
                  <a:cubicBezTo>
                    <a:pt x="175298" y="45244"/>
                    <a:pt x="178527" y="200339"/>
                    <a:pt x="178594" y="207274"/>
                  </a:cubicBezTo>
                  <a:cubicBezTo>
                    <a:pt x="178651" y="217761"/>
                    <a:pt x="187166" y="226219"/>
                    <a:pt x="197644" y="226219"/>
                  </a:cubicBezTo>
                  <a:cubicBezTo>
                    <a:pt x="197672" y="226219"/>
                    <a:pt x="197701" y="226219"/>
                    <a:pt x="197729" y="226219"/>
                  </a:cubicBezTo>
                  <a:cubicBezTo>
                    <a:pt x="208245" y="226171"/>
                    <a:pt x="216741" y="217599"/>
                    <a:pt x="216694" y="207083"/>
                  </a:cubicBezTo>
                  <a:cubicBezTo>
                    <a:pt x="216370" y="137922"/>
                    <a:pt x="176136" y="7144"/>
                    <a:pt x="26194" y="7144"/>
                  </a:cubicBezTo>
                  <a:cubicBezTo>
                    <a:pt x="15678" y="7144"/>
                    <a:pt x="7144" y="15678"/>
                    <a:pt x="7144" y="26194"/>
                  </a:cubicBezTo>
                  <a:cubicBezTo>
                    <a:pt x="7144" y="36709"/>
                    <a:pt x="15678" y="45244"/>
                    <a:pt x="26194" y="45244"/>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24E9E9DD-9221-402A-971F-66BD33A0EB10}"/>
                </a:ext>
              </a:extLst>
            </p:cNvPr>
            <p:cNvSpPr/>
            <p:nvPr/>
          </p:nvSpPr>
          <p:spPr>
            <a:xfrm>
              <a:off x="6069806" y="3012284"/>
              <a:ext cx="219075" cy="371475"/>
            </a:xfrm>
            <a:custGeom>
              <a:avLst/>
              <a:gdLst>
                <a:gd name="connsiteX0" fmla="*/ 26194 w 219075"/>
                <a:gd name="connsiteY0" fmla="*/ 369091 h 371475"/>
                <a:gd name="connsiteX1" fmla="*/ 45244 w 219075"/>
                <a:gd name="connsiteY1" fmla="*/ 350041 h 371475"/>
                <a:gd name="connsiteX2" fmla="*/ 199006 w 219075"/>
                <a:gd name="connsiteY2" fmla="*/ 45193 h 371475"/>
                <a:gd name="connsiteX3" fmla="*/ 216656 w 219075"/>
                <a:gd name="connsiteY3" fmla="*/ 24962 h 371475"/>
                <a:gd name="connsiteX4" fmla="*/ 196415 w 219075"/>
                <a:gd name="connsiteY4" fmla="*/ 7179 h 371475"/>
                <a:gd name="connsiteX5" fmla="*/ 7144 w 219075"/>
                <a:gd name="connsiteY5" fmla="*/ 350041 h 371475"/>
                <a:gd name="connsiteX6" fmla="*/ 26194 w 219075"/>
                <a:gd name="connsiteY6" fmla="*/ 36909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371475">
                  <a:moveTo>
                    <a:pt x="26194" y="369091"/>
                  </a:moveTo>
                  <a:cubicBezTo>
                    <a:pt x="36709" y="369091"/>
                    <a:pt x="45244" y="360556"/>
                    <a:pt x="45244" y="350041"/>
                  </a:cubicBezTo>
                  <a:cubicBezTo>
                    <a:pt x="45244" y="61271"/>
                    <a:pt x="192443" y="45726"/>
                    <a:pt x="199006" y="45193"/>
                  </a:cubicBezTo>
                  <a:cubicBezTo>
                    <a:pt x="209445" y="44441"/>
                    <a:pt x="217332" y="35420"/>
                    <a:pt x="216656" y="24962"/>
                  </a:cubicBezTo>
                  <a:cubicBezTo>
                    <a:pt x="215979" y="14456"/>
                    <a:pt x="206883" y="6550"/>
                    <a:pt x="196415" y="7179"/>
                  </a:cubicBezTo>
                  <a:cubicBezTo>
                    <a:pt x="188690" y="7684"/>
                    <a:pt x="7144" y="23171"/>
                    <a:pt x="7144" y="350041"/>
                  </a:cubicBezTo>
                  <a:cubicBezTo>
                    <a:pt x="7144" y="360556"/>
                    <a:pt x="15678" y="369091"/>
                    <a:pt x="26194" y="369091"/>
                  </a:cubicBezTo>
                  <a:close/>
                </a:path>
              </a:pathLst>
            </a:custGeom>
            <a:grpFill/>
            <a:ln w="9525" cap="flat">
              <a:noFill/>
              <a:prstDash val="solid"/>
              <a:miter/>
            </a:ln>
          </p:spPr>
          <p:txBody>
            <a:bodyPr rtlCol="0" anchor="ctr"/>
            <a:lstStyle/>
            <a:p>
              <a:endParaRPr lang="en-US" dirty="0"/>
            </a:p>
          </p:txBody>
        </p:sp>
      </p:grpSp>
      <p:sp>
        <p:nvSpPr>
          <p:cNvPr id="2" name="Graphic 14" descr="dinosaur outline">
            <a:extLst>
              <a:ext uri="{FF2B5EF4-FFF2-40B4-BE49-F238E27FC236}">
                <a16:creationId xmlns:a16="http://schemas.microsoft.com/office/drawing/2014/main" id="{5D5220C7-9B33-41C8-B3CF-8E1B542EF301}"/>
              </a:ext>
            </a:extLst>
          </p:cNvPr>
          <p:cNvSpPr>
            <a:spLocks noChangeAspect="1"/>
          </p:cNvSpPr>
          <p:nvPr/>
        </p:nvSpPr>
        <p:spPr>
          <a:xfrm rot="20953316">
            <a:off x="4421659" y="5775325"/>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US" dirty="0"/>
          </a:p>
        </p:txBody>
      </p:sp>
      <p:cxnSp>
        <p:nvCxnSpPr>
          <p:cNvPr id="16" name="Straight Connector 15">
            <a:extLst>
              <a:ext uri="{FF2B5EF4-FFF2-40B4-BE49-F238E27FC236}">
                <a16:creationId xmlns:a16="http://schemas.microsoft.com/office/drawing/2014/main" id="{B029E30A-660C-4C6A-8C17-E7A3B2E1C4BD}"/>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a:xfrm>
            <a:off x="7801097" y="6677999"/>
            <a:ext cx="4390903" cy="179999"/>
          </a:xfrm>
        </p:spPr>
        <p:txBody>
          <a:bodyPr/>
          <a:lstStyle/>
          <a:p>
            <a:fld id="{058DB212-BFA2-403F-85EF-DFD3FF6D973A}" type="slidenum">
              <a:rPr lang="en-US" smtClean="0"/>
              <a:pPr/>
              <a:t>2</a:t>
            </a:fld>
            <a:endParaRPr lang="en-US" dirty="0"/>
          </a:p>
        </p:txBody>
      </p:sp>
      <p:sp>
        <p:nvSpPr>
          <p:cNvPr id="23" name="Picture Placeholder 22">
            <a:extLst>
              <a:ext uri="{FF2B5EF4-FFF2-40B4-BE49-F238E27FC236}">
                <a16:creationId xmlns:a16="http://schemas.microsoft.com/office/drawing/2014/main" id="{CB51F1DD-C856-C8A7-5608-16B75E5EFC62}"/>
              </a:ext>
            </a:extLst>
          </p:cNvPr>
          <p:cNvSpPr>
            <a:spLocks noGrp="1"/>
          </p:cNvSpPr>
          <p:nvPr>
            <p:ph type="pic" sz="quarter" idx="10"/>
          </p:nvPr>
        </p:nvSpPr>
        <p:spPr/>
        <p:txBody>
          <a:bodyPr/>
          <a:lstStyle/>
          <a:p>
            <a:endParaRPr lang="en-US"/>
          </a:p>
        </p:txBody>
      </p:sp>
      <p:sp>
        <p:nvSpPr>
          <p:cNvPr id="24" name="TextBox 23">
            <a:extLst>
              <a:ext uri="{FF2B5EF4-FFF2-40B4-BE49-F238E27FC236}">
                <a16:creationId xmlns:a16="http://schemas.microsoft.com/office/drawing/2014/main" id="{E098F61D-2871-A6CD-D469-92982A898C06}"/>
              </a:ext>
            </a:extLst>
          </p:cNvPr>
          <p:cNvSpPr txBox="1"/>
          <p:nvPr/>
        </p:nvSpPr>
        <p:spPr>
          <a:xfrm>
            <a:off x="1441963" y="971311"/>
            <a:ext cx="5211298" cy="4193584"/>
          </a:xfrm>
          <a:prstGeom prst="rect">
            <a:avLst/>
          </a:prstGeom>
          <a:noFill/>
        </p:spPr>
        <p:txBody>
          <a:bodyPr wrap="square" rtlCol="0">
            <a:spAutoFit/>
          </a:bodyPr>
          <a:lstStyle/>
          <a:p>
            <a:pPr marL="342900" indent="-342900">
              <a:lnSpc>
                <a:spcPct val="150000"/>
              </a:lnSpc>
              <a:buAutoNum type="arabicPeriod"/>
            </a:pPr>
            <a:r>
              <a:rPr lang="en-US" dirty="0">
                <a:solidFill>
                  <a:schemeClr val="bg1"/>
                </a:solidFill>
              </a:rPr>
              <a:t>Introduction</a:t>
            </a:r>
          </a:p>
          <a:p>
            <a:pPr marL="342900" indent="-342900">
              <a:lnSpc>
                <a:spcPct val="150000"/>
              </a:lnSpc>
              <a:buAutoNum type="arabicPeriod"/>
            </a:pPr>
            <a:r>
              <a:rPr lang="en-US" dirty="0">
                <a:solidFill>
                  <a:schemeClr val="bg1"/>
                </a:solidFill>
              </a:rPr>
              <a:t>Problem Statement</a:t>
            </a:r>
          </a:p>
          <a:p>
            <a:pPr marL="342900" indent="-342900">
              <a:lnSpc>
                <a:spcPct val="150000"/>
              </a:lnSpc>
              <a:buAutoNum type="arabicPeriod"/>
            </a:pPr>
            <a:r>
              <a:rPr lang="en-US" dirty="0">
                <a:solidFill>
                  <a:schemeClr val="bg1"/>
                </a:solidFill>
              </a:rPr>
              <a:t>Dataset Information</a:t>
            </a:r>
          </a:p>
          <a:p>
            <a:pPr marL="342900" indent="-342900">
              <a:lnSpc>
                <a:spcPct val="150000"/>
              </a:lnSpc>
              <a:buAutoNum type="arabicPeriod"/>
            </a:pPr>
            <a:r>
              <a:rPr lang="en-US" dirty="0">
                <a:solidFill>
                  <a:schemeClr val="bg1"/>
                </a:solidFill>
              </a:rPr>
              <a:t>Feature Overview</a:t>
            </a:r>
          </a:p>
          <a:p>
            <a:pPr marL="342900" indent="-342900">
              <a:lnSpc>
                <a:spcPct val="150000"/>
              </a:lnSpc>
              <a:buAutoNum type="arabicPeriod"/>
            </a:pPr>
            <a:r>
              <a:rPr lang="en-US" dirty="0">
                <a:solidFill>
                  <a:schemeClr val="bg1"/>
                </a:solidFill>
              </a:rPr>
              <a:t>Data Cleaning</a:t>
            </a:r>
          </a:p>
          <a:p>
            <a:pPr marL="342900" indent="-342900">
              <a:lnSpc>
                <a:spcPct val="150000"/>
              </a:lnSpc>
              <a:buAutoNum type="arabicPeriod"/>
            </a:pPr>
            <a:r>
              <a:rPr lang="en-US" dirty="0">
                <a:solidFill>
                  <a:schemeClr val="bg1"/>
                </a:solidFill>
              </a:rPr>
              <a:t>Exploratory Data Analysis</a:t>
            </a:r>
          </a:p>
          <a:p>
            <a:pPr marL="342900" indent="-342900">
              <a:lnSpc>
                <a:spcPct val="150000"/>
              </a:lnSpc>
              <a:buAutoNum type="arabicPeriod"/>
            </a:pPr>
            <a:r>
              <a:rPr lang="en-US" dirty="0">
                <a:solidFill>
                  <a:schemeClr val="bg1"/>
                </a:solidFill>
              </a:rPr>
              <a:t>Model Selection and Evaluation</a:t>
            </a:r>
          </a:p>
          <a:p>
            <a:pPr marL="342900" indent="-342900">
              <a:lnSpc>
                <a:spcPct val="150000"/>
              </a:lnSpc>
              <a:buAutoNum type="arabicPeriod"/>
            </a:pPr>
            <a:r>
              <a:rPr lang="en-US" dirty="0">
                <a:solidFill>
                  <a:schemeClr val="bg1"/>
                </a:solidFill>
              </a:rPr>
              <a:t>Results</a:t>
            </a:r>
          </a:p>
          <a:p>
            <a:pPr marL="342900" indent="-342900">
              <a:lnSpc>
                <a:spcPct val="150000"/>
              </a:lnSpc>
              <a:buAutoNum type="arabicPeriod"/>
            </a:pPr>
            <a:r>
              <a:rPr lang="en-US" dirty="0">
                <a:solidFill>
                  <a:schemeClr val="bg1"/>
                </a:solidFill>
              </a:rPr>
              <a:t>Conclusion and Recommendation</a:t>
            </a:r>
          </a:p>
          <a:p>
            <a:pPr marL="342900" indent="-342900">
              <a:lnSpc>
                <a:spcPct val="150000"/>
              </a:lnSpc>
              <a:buAutoNum type="arabicPeriod"/>
            </a:pPr>
            <a:r>
              <a:rPr lang="en-US" dirty="0">
                <a:solidFill>
                  <a:schemeClr val="bg1"/>
                </a:solidFill>
              </a:rPr>
              <a:t>References</a:t>
            </a:r>
          </a:p>
        </p:txBody>
      </p:sp>
      <p:pic>
        <p:nvPicPr>
          <p:cNvPr id="25" name="Picture 24" descr="Diagram of a data processing process&#10;&#10;Description automatically generated">
            <a:extLst>
              <a:ext uri="{FF2B5EF4-FFF2-40B4-BE49-F238E27FC236}">
                <a16:creationId xmlns:a16="http://schemas.microsoft.com/office/drawing/2014/main" id="{C975238C-A92D-3F5E-B1C7-2F7BA8A99B38}"/>
              </a:ext>
            </a:extLst>
          </p:cNvPr>
          <p:cNvPicPr>
            <a:picLocks noChangeAspect="1"/>
          </p:cNvPicPr>
          <p:nvPr/>
        </p:nvPicPr>
        <p:blipFill>
          <a:blip r:embed="rId2"/>
          <a:stretch>
            <a:fillRect/>
          </a:stretch>
        </p:blipFill>
        <p:spPr>
          <a:xfrm rot="5400000">
            <a:off x="6738857" y="1141112"/>
            <a:ext cx="6592825" cy="4310603"/>
          </a:xfrm>
          <a:prstGeom prst="rect">
            <a:avLst/>
          </a:prstGeom>
        </p:spPr>
      </p:pic>
    </p:spTree>
    <p:extLst>
      <p:ext uri="{BB962C8B-B14F-4D97-AF65-F5344CB8AC3E}">
        <p14:creationId xmlns:p14="http://schemas.microsoft.com/office/powerpoint/2010/main" val="2013043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Introduction</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360364" y="1235826"/>
            <a:ext cx="6992936" cy="4500000"/>
          </a:xfrm>
        </p:spPr>
        <p:txBody>
          <a:bodyPr/>
          <a:lstStyle/>
          <a:p>
            <a:pPr algn="just"/>
            <a:r>
              <a:rPr lang="en-US" dirty="0"/>
              <a:t>Cardiovascular diseases claim approximately 17 million lives annually worldwide, primarily due to events like heart attacks and heart failures.</a:t>
            </a:r>
          </a:p>
          <a:p>
            <a:pPr marL="0" indent="0">
              <a:buNone/>
            </a:pPr>
            <a:endParaRPr lang="en-US" dirty="0"/>
          </a:p>
          <a:p>
            <a:r>
              <a:rPr lang="en-US" dirty="0"/>
              <a:t>Heart failure (HF) is a significant concern, characterized by the heart's struggle to pump enough blood.</a:t>
            </a:r>
          </a:p>
          <a:p>
            <a:pPr marL="0" indent="0">
              <a:buNone/>
            </a:pPr>
            <a:endParaRPr lang="en-US" dirty="0"/>
          </a:p>
          <a:p>
            <a:r>
              <a:rPr lang="en-US" dirty="0"/>
              <a:t>In the United States, heart disease remains a leading cause of death, necessitating a comprehensive understanding of its multifaceted nature and underlying contributing factors.</a:t>
            </a:r>
          </a:p>
          <a:p>
            <a:pPr marL="0" indent="0">
              <a:buNone/>
            </a:pPr>
            <a:endParaRPr lang="en-US" dirty="0"/>
          </a:p>
          <a:p>
            <a:r>
              <a:rPr lang="en-US" dirty="0"/>
              <a:t>"VitalFlow Guardian" is a dedicated initiative focused on developing predictive models for cardiac risk management through meticulous data analysis and advanced machine learning techniques.</a:t>
            </a:r>
          </a:p>
        </p:txBody>
      </p:sp>
      <p:cxnSp>
        <p:nvCxnSpPr>
          <p:cNvPr id="7" name="Straight Connector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Placeholder 10" descr="stack of three books on a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7804150" y="1"/>
            <a:ext cx="4387850" cy="6679488"/>
          </a:xfrm>
        </p:spPr>
      </p:pic>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a:xfrm>
            <a:off x="7804150" y="6678000"/>
            <a:ext cx="4387850" cy="180000"/>
          </a:xfrm>
        </p:spPr>
        <p:txBody>
          <a:bodyPr/>
          <a:lstStyle/>
          <a:p>
            <a:fld id="{058DB212-BFA2-403F-85EF-DFD3FF6D973A}" type="slidenum">
              <a:rPr lang="en-US" smtClean="0"/>
              <a:pPr/>
              <a:t>3</a:t>
            </a:fld>
            <a:endParaRPr lang="en-US" dirty="0"/>
          </a:p>
        </p:txBody>
      </p:sp>
    </p:spTree>
    <p:extLst>
      <p:ext uri="{BB962C8B-B14F-4D97-AF65-F5344CB8AC3E}">
        <p14:creationId xmlns:p14="http://schemas.microsoft.com/office/powerpoint/2010/main" val="851971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92A1E-9440-C7F7-904C-1A5D73D635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7AEC3C-50F0-C54E-80AD-35E559891E57}"/>
              </a:ext>
            </a:extLst>
          </p:cNvPr>
          <p:cNvSpPr>
            <a:spLocks noGrp="1"/>
          </p:cNvSpPr>
          <p:nvPr>
            <p:ph type="title"/>
          </p:nvPr>
        </p:nvSpPr>
        <p:spPr/>
        <p:txBody>
          <a:bodyPr/>
          <a:lstStyle/>
          <a:p>
            <a:r>
              <a:rPr lang="en-US" dirty="0"/>
              <a:t>Problem Statement</a:t>
            </a:r>
          </a:p>
        </p:txBody>
      </p:sp>
      <p:sp>
        <p:nvSpPr>
          <p:cNvPr id="4" name="Content Placeholder 3">
            <a:extLst>
              <a:ext uri="{FF2B5EF4-FFF2-40B4-BE49-F238E27FC236}">
                <a16:creationId xmlns:a16="http://schemas.microsoft.com/office/drawing/2014/main" id="{647730AB-D67A-AD6A-D28C-AA6193BE4CE3}"/>
              </a:ext>
            </a:extLst>
          </p:cNvPr>
          <p:cNvSpPr>
            <a:spLocks noGrp="1"/>
          </p:cNvSpPr>
          <p:nvPr>
            <p:ph sz="half" idx="1"/>
          </p:nvPr>
        </p:nvSpPr>
        <p:spPr>
          <a:xfrm>
            <a:off x="360000" y="1016370"/>
            <a:ext cx="7348392" cy="5481630"/>
          </a:xfrm>
        </p:spPr>
        <p:txBody>
          <a:bodyPr/>
          <a:lstStyle/>
          <a:p>
            <a:pPr algn="just"/>
            <a:r>
              <a:rPr lang="en-US" dirty="0"/>
              <a:t>Heart failure poses a significant global health burden, contributing to millions of deaths annually.</a:t>
            </a:r>
          </a:p>
          <a:p>
            <a:pPr marL="0" indent="0">
              <a:buNone/>
            </a:pPr>
            <a:endParaRPr lang="en-US" dirty="0"/>
          </a:p>
          <a:p>
            <a:r>
              <a:rPr lang="en-US" dirty="0"/>
              <a:t>Accurately predicting heart failure risk factors remains a challenge despite medical advancements.</a:t>
            </a:r>
          </a:p>
          <a:p>
            <a:pPr marL="0" indent="0">
              <a:buNone/>
            </a:pPr>
            <a:endParaRPr lang="en-US" dirty="0"/>
          </a:p>
          <a:p>
            <a:r>
              <a:rPr lang="en-US" dirty="0"/>
              <a:t>Project aims to identify pivotal risk factors contributing to heart failure through comprehensive data analysis.</a:t>
            </a:r>
          </a:p>
          <a:p>
            <a:pPr marL="0" indent="0">
              <a:buNone/>
            </a:pPr>
            <a:endParaRPr lang="en-US" dirty="0"/>
          </a:p>
          <a:p>
            <a:r>
              <a:rPr lang="en-US" dirty="0"/>
              <a:t>Evaluation of diverse machine learning models to predict heart failure outcomes.</a:t>
            </a:r>
          </a:p>
          <a:p>
            <a:pPr marL="0" indent="0">
              <a:buNone/>
            </a:pPr>
            <a:endParaRPr lang="en-US" dirty="0"/>
          </a:p>
          <a:p>
            <a:r>
              <a:rPr lang="en-US" dirty="0"/>
              <a:t>Ethical considerations integral to uncovering insights while ensuring patient privacy and data security.</a:t>
            </a:r>
          </a:p>
          <a:p>
            <a:pPr marL="0" indent="0">
              <a:buNone/>
            </a:pPr>
            <a:endParaRPr lang="en-US" dirty="0"/>
          </a:p>
          <a:p>
            <a:r>
              <a:rPr lang="en-US" dirty="0"/>
              <a:t>Objectives include improving prediction accuracy, enabling early detection, and facilitating personalized interventions in practical healthcare settings.</a:t>
            </a:r>
          </a:p>
        </p:txBody>
      </p:sp>
      <p:cxnSp>
        <p:nvCxnSpPr>
          <p:cNvPr id="7" name="Straight Connector 6">
            <a:extLst>
              <a:ext uri="{FF2B5EF4-FFF2-40B4-BE49-F238E27FC236}">
                <a16:creationId xmlns:a16="http://schemas.microsoft.com/office/drawing/2014/main" id="{EC9F3491-AE41-664A-BDE2-75A6365CA105}"/>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D20E68B-007D-F926-22B0-0AB69E05F6E6}"/>
              </a:ext>
            </a:extLst>
          </p:cNvPr>
          <p:cNvSpPr>
            <a:spLocks noGrp="1"/>
          </p:cNvSpPr>
          <p:nvPr>
            <p:ph type="sldNum" sz="quarter" idx="15"/>
          </p:nvPr>
        </p:nvSpPr>
        <p:spPr>
          <a:xfrm>
            <a:off x="7804150" y="6678000"/>
            <a:ext cx="4387850" cy="180000"/>
          </a:xfrm>
        </p:spPr>
        <p:txBody>
          <a:bodyPr/>
          <a:lstStyle/>
          <a:p>
            <a:fld id="{058DB212-BFA2-403F-85EF-DFD3FF6D973A}" type="slidenum">
              <a:rPr lang="en-US" smtClean="0"/>
              <a:pPr/>
              <a:t>4</a:t>
            </a:fld>
            <a:endParaRPr lang="en-US" dirty="0"/>
          </a:p>
        </p:txBody>
      </p:sp>
      <p:pic>
        <p:nvPicPr>
          <p:cNvPr id="12" name="Picture Placeholder 11">
            <a:extLst>
              <a:ext uri="{FF2B5EF4-FFF2-40B4-BE49-F238E27FC236}">
                <a16:creationId xmlns:a16="http://schemas.microsoft.com/office/drawing/2014/main" id="{F275D3B2-767F-2CB4-403C-9B0CCB371276}"/>
              </a:ext>
            </a:extLst>
          </p:cNvPr>
          <p:cNvPicPr>
            <a:picLocks noGrp="1" noChangeAspect="1"/>
          </p:cNvPicPr>
          <p:nvPr>
            <p:ph type="pic" sz="quarter" idx="13"/>
          </p:nvPr>
        </p:nvPicPr>
        <p:blipFill>
          <a:blip r:embed="rId2"/>
          <a:srcRect l="28347" r="28347"/>
          <a:stretch/>
        </p:blipFill>
        <p:spPr>
          <a:xfrm>
            <a:off x="7804150" y="1"/>
            <a:ext cx="4386872" cy="6677999"/>
          </a:xfrm>
        </p:spPr>
      </p:pic>
    </p:spTree>
    <p:extLst>
      <p:ext uri="{BB962C8B-B14F-4D97-AF65-F5344CB8AC3E}">
        <p14:creationId xmlns:p14="http://schemas.microsoft.com/office/powerpoint/2010/main" val="2505798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51298-5DB1-EA29-667C-5EFF8AC74A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E06128-7AC4-5933-97F8-9A0C48DCCF95}"/>
              </a:ext>
            </a:extLst>
          </p:cNvPr>
          <p:cNvSpPr>
            <a:spLocks noGrp="1"/>
          </p:cNvSpPr>
          <p:nvPr>
            <p:ph type="title"/>
          </p:nvPr>
        </p:nvSpPr>
        <p:spPr/>
        <p:txBody>
          <a:bodyPr/>
          <a:lstStyle/>
          <a:p>
            <a:r>
              <a:rPr lang="en-US" dirty="0"/>
              <a:t>Dataset Information</a:t>
            </a:r>
          </a:p>
        </p:txBody>
      </p:sp>
      <p:sp>
        <p:nvSpPr>
          <p:cNvPr id="4" name="Content Placeholder 3">
            <a:extLst>
              <a:ext uri="{FF2B5EF4-FFF2-40B4-BE49-F238E27FC236}">
                <a16:creationId xmlns:a16="http://schemas.microsoft.com/office/drawing/2014/main" id="{9AD97363-C883-B539-BCD6-ECB12075E0E5}"/>
              </a:ext>
            </a:extLst>
          </p:cNvPr>
          <p:cNvSpPr>
            <a:spLocks noGrp="1"/>
          </p:cNvSpPr>
          <p:nvPr>
            <p:ph sz="half" idx="1"/>
          </p:nvPr>
        </p:nvSpPr>
        <p:spPr>
          <a:xfrm>
            <a:off x="360000" y="1016370"/>
            <a:ext cx="7165512" cy="5481630"/>
          </a:xfrm>
        </p:spPr>
        <p:txBody>
          <a:bodyPr/>
          <a:lstStyle/>
          <a:p>
            <a:r>
              <a:rPr lang="en-US" dirty="0"/>
              <a:t>Source: Centers for Disease Control and Prevention (CDC) via Kaggle</a:t>
            </a:r>
          </a:p>
          <a:p>
            <a:pPr marL="0" indent="0">
              <a:buNone/>
            </a:pPr>
            <a:endParaRPr lang="en-US" dirty="0"/>
          </a:p>
          <a:p>
            <a:r>
              <a:rPr lang="en-US" dirty="0"/>
              <a:t>Dataset Size: 319,795 rows, 18 columns</a:t>
            </a:r>
          </a:p>
          <a:p>
            <a:pPr marL="0" indent="0">
              <a:buNone/>
            </a:pPr>
            <a:endParaRPr lang="en-US" dirty="0"/>
          </a:p>
          <a:p>
            <a:r>
              <a:rPr lang="en-US" dirty="0"/>
              <a:t>Target Variable: "Heart Disease" (Coronary Heart Disease or Myocardial Infarction)</a:t>
            </a:r>
          </a:p>
          <a:p>
            <a:pPr marL="0" indent="0">
              <a:buNone/>
            </a:pPr>
            <a:endParaRPr lang="en-US" dirty="0"/>
          </a:p>
          <a:p>
            <a:pPr algn="just"/>
            <a:r>
              <a:rPr lang="en-US" dirty="0"/>
              <a:t>It stands out for its comprehensive coverage, amalgamating five distinct heart-related datasets and encompassing crucial attributes like age, gender, chest pain type, blood pressure, and cholesterol levels</a:t>
            </a:r>
          </a:p>
          <a:p>
            <a:pPr marL="0" indent="0">
              <a:buNone/>
            </a:pPr>
            <a:endParaRPr lang="en-US" dirty="0"/>
          </a:p>
          <a:p>
            <a:r>
              <a:rPr lang="en-US" dirty="0"/>
              <a:t>The dataset is clean, with no null values, and most columns exhibit binary values of Yes and No. However, the heart disease column demonstrates significant class imbalance, with strategies like oversampling used to address it</a:t>
            </a:r>
          </a:p>
        </p:txBody>
      </p:sp>
      <p:cxnSp>
        <p:nvCxnSpPr>
          <p:cNvPr id="7" name="Straight Connector 6">
            <a:extLst>
              <a:ext uri="{FF2B5EF4-FFF2-40B4-BE49-F238E27FC236}">
                <a16:creationId xmlns:a16="http://schemas.microsoft.com/office/drawing/2014/main" id="{BFC68D8D-729C-0487-31F9-42E0C5CA8927}"/>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DB7A43F-B1CD-EAEE-B0FF-C0CCDA32A1A8}"/>
              </a:ext>
            </a:extLst>
          </p:cNvPr>
          <p:cNvSpPr>
            <a:spLocks noGrp="1"/>
          </p:cNvSpPr>
          <p:nvPr>
            <p:ph type="sldNum" sz="quarter" idx="15"/>
          </p:nvPr>
        </p:nvSpPr>
        <p:spPr>
          <a:xfrm>
            <a:off x="7804150" y="6678000"/>
            <a:ext cx="4387850" cy="180000"/>
          </a:xfrm>
        </p:spPr>
        <p:txBody>
          <a:bodyPr/>
          <a:lstStyle/>
          <a:p>
            <a:fld id="{058DB212-BFA2-403F-85EF-DFD3FF6D973A}" type="slidenum">
              <a:rPr lang="en-US" smtClean="0"/>
              <a:pPr/>
              <a:t>5</a:t>
            </a:fld>
            <a:endParaRPr lang="en-US" dirty="0"/>
          </a:p>
        </p:txBody>
      </p:sp>
      <p:pic>
        <p:nvPicPr>
          <p:cNvPr id="11" name="Picture Placeholder 10">
            <a:extLst>
              <a:ext uri="{FF2B5EF4-FFF2-40B4-BE49-F238E27FC236}">
                <a16:creationId xmlns:a16="http://schemas.microsoft.com/office/drawing/2014/main" id="{152EBD46-EFD8-30DB-9E3B-0CFBF4CAAD10}"/>
              </a:ext>
            </a:extLst>
          </p:cNvPr>
          <p:cNvPicPr>
            <a:picLocks noGrp="1" noChangeAspect="1"/>
          </p:cNvPicPr>
          <p:nvPr>
            <p:ph type="pic" sz="quarter" idx="13"/>
          </p:nvPr>
        </p:nvPicPr>
        <p:blipFill>
          <a:blip r:embed="rId2"/>
          <a:srcRect l="36685" r="36685"/>
          <a:stretch/>
        </p:blipFill>
        <p:spPr/>
      </p:pic>
      <p:pic>
        <p:nvPicPr>
          <p:cNvPr id="14" name="Picture 13">
            <a:extLst>
              <a:ext uri="{FF2B5EF4-FFF2-40B4-BE49-F238E27FC236}">
                <a16:creationId xmlns:a16="http://schemas.microsoft.com/office/drawing/2014/main" id="{D71F0FC9-02C8-FE8B-E79D-85B26E73908D}"/>
              </a:ext>
            </a:extLst>
          </p:cNvPr>
          <p:cNvPicPr>
            <a:picLocks noChangeAspect="1"/>
          </p:cNvPicPr>
          <p:nvPr/>
        </p:nvPicPr>
        <p:blipFill>
          <a:blip r:embed="rId2"/>
          <a:stretch>
            <a:fillRect/>
          </a:stretch>
        </p:blipFill>
        <p:spPr>
          <a:xfrm>
            <a:off x="7804150" y="2765303"/>
            <a:ext cx="4387850" cy="1747898"/>
          </a:xfrm>
          <a:prstGeom prst="rect">
            <a:avLst/>
          </a:prstGeom>
        </p:spPr>
      </p:pic>
    </p:spTree>
    <p:extLst>
      <p:ext uri="{BB962C8B-B14F-4D97-AF65-F5344CB8AC3E}">
        <p14:creationId xmlns:p14="http://schemas.microsoft.com/office/powerpoint/2010/main" val="3134662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15A7A-CA6D-BA4B-87EB-338B4EF3E3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8885CF-B57A-2EB0-AD16-500BBFB7970D}"/>
              </a:ext>
            </a:extLst>
          </p:cNvPr>
          <p:cNvSpPr>
            <a:spLocks noGrp="1"/>
          </p:cNvSpPr>
          <p:nvPr>
            <p:ph type="title"/>
          </p:nvPr>
        </p:nvSpPr>
        <p:spPr/>
        <p:txBody>
          <a:bodyPr/>
          <a:lstStyle/>
          <a:p>
            <a:r>
              <a:rPr lang="en-US" dirty="0"/>
              <a:t>Feature Overview</a:t>
            </a:r>
          </a:p>
        </p:txBody>
      </p:sp>
      <p:sp>
        <p:nvSpPr>
          <p:cNvPr id="4" name="Content Placeholder 3">
            <a:extLst>
              <a:ext uri="{FF2B5EF4-FFF2-40B4-BE49-F238E27FC236}">
                <a16:creationId xmlns:a16="http://schemas.microsoft.com/office/drawing/2014/main" id="{081823C1-0140-0D70-DBF4-E67675D138C1}"/>
              </a:ext>
            </a:extLst>
          </p:cNvPr>
          <p:cNvSpPr>
            <a:spLocks noGrp="1"/>
          </p:cNvSpPr>
          <p:nvPr>
            <p:ph sz="half" idx="1"/>
          </p:nvPr>
        </p:nvSpPr>
        <p:spPr>
          <a:xfrm>
            <a:off x="360000" y="1016370"/>
            <a:ext cx="2803824" cy="4281524"/>
          </a:xfrm>
          <a:ln w="3175">
            <a:solidFill>
              <a:schemeClr val="tx1"/>
            </a:solidFill>
          </a:ln>
        </p:spPr>
        <p:txBody>
          <a:bodyPr/>
          <a:lstStyle/>
          <a:p>
            <a:pPr marL="273050" lvl="1" indent="0">
              <a:buNone/>
            </a:pPr>
            <a:r>
              <a:rPr lang="en-US" b="1" dirty="0">
                <a:solidFill>
                  <a:srgbClr val="00B050"/>
                </a:solidFill>
              </a:rPr>
              <a:t>Categorical Features</a:t>
            </a:r>
          </a:p>
          <a:p>
            <a:pPr marL="273050" lvl="1" indent="0">
              <a:buNone/>
            </a:pPr>
            <a:r>
              <a:rPr lang="en-US" b="1" dirty="0">
                <a:solidFill>
                  <a:srgbClr val="00B050"/>
                </a:solidFill>
              </a:rPr>
              <a:t>---------------------------</a:t>
            </a:r>
          </a:p>
          <a:p>
            <a:pPr lvl="1"/>
            <a:r>
              <a:rPr lang="en-US" dirty="0"/>
              <a:t>Heart Disease</a:t>
            </a:r>
          </a:p>
          <a:p>
            <a:pPr lvl="1"/>
            <a:r>
              <a:rPr lang="en-US" dirty="0"/>
              <a:t>Smoking</a:t>
            </a:r>
          </a:p>
          <a:p>
            <a:pPr lvl="1"/>
            <a:r>
              <a:rPr lang="en-US" dirty="0"/>
              <a:t>Alcohol Drinking</a:t>
            </a:r>
          </a:p>
          <a:p>
            <a:pPr lvl="1"/>
            <a:r>
              <a:rPr lang="en-US" dirty="0"/>
              <a:t>Stroke</a:t>
            </a:r>
          </a:p>
          <a:p>
            <a:pPr lvl="1"/>
            <a:r>
              <a:rPr lang="en-US" dirty="0"/>
              <a:t>Difficulty Walking</a:t>
            </a:r>
          </a:p>
          <a:p>
            <a:pPr lvl="1"/>
            <a:r>
              <a:rPr lang="en-US" dirty="0"/>
              <a:t>Sex</a:t>
            </a:r>
          </a:p>
          <a:p>
            <a:pPr lvl="1"/>
            <a:r>
              <a:rPr lang="en-US" dirty="0"/>
              <a:t>Race</a:t>
            </a:r>
          </a:p>
          <a:p>
            <a:pPr lvl="1"/>
            <a:r>
              <a:rPr lang="en-US" dirty="0"/>
              <a:t>Diabetic</a:t>
            </a:r>
          </a:p>
          <a:p>
            <a:pPr lvl="1"/>
            <a:r>
              <a:rPr lang="en-US" dirty="0"/>
              <a:t>Physical Activity</a:t>
            </a:r>
          </a:p>
          <a:p>
            <a:pPr lvl="1"/>
            <a:r>
              <a:rPr lang="en-US" dirty="0"/>
              <a:t>General Health</a:t>
            </a:r>
          </a:p>
          <a:p>
            <a:pPr lvl="1"/>
            <a:r>
              <a:rPr lang="en-US" dirty="0"/>
              <a:t>Asthma</a:t>
            </a:r>
          </a:p>
          <a:p>
            <a:pPr lvl="1"/>
            <a:r>
              <a:rPr lang="en-US" dirty="0"/>
              <a:t>Kidney Disease</a:t>
            </a:r>
          </a:p>
          <a:p>
            <a:pPr lvl="1"/>
            <a:r>
              <a:rPr lang="en-US" dirty="0"/>
              <a:t>Skin Cancer</a:t>
            </a:r>
          </a:p>
          <a:p>
            <a:pPr marL="0" indent="0">
              <a:buNone/>
            </a:pPr>
            <a:endParaRPr lang="en-US" dirty="0"/>
          </a:p>
        </p:txBody>
      </p:sp>
      <p:cxnSp>
        <p:nvCxnSpPr>
          <p:cNvPr id="7" name="Straight Connector 6">
            <a:extLst>
              <a:ext uri="{FF2B5EF4-FFF2-40B4-BE49-F238E27FC236}">
                <a16:creationId xmlns:a16="http://schemas.microsoft.com/office/drawing/2014/main" id="{1AD12C65-F782-2761-4FA5-C42222F2156F}"/>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4F584ED8-3CC1-BB0A-8731-E5EE832E7934}"/>
              </a:ext>
            </a:extLst>
          </p:cNvPr>
          <p:cNvSpPr>
            <a:spLocks noGrp="1"/>
          </p:cNvSpPr>
          <p:nvPr>
            <p:ph type="sldNum" sz="quarter" idx="15"/>
          </p:nvPr>
        </p:nvSpPr>
        <p:spPr>
          <a:xfrm>
            <a:off x="7804150" y="6678000"/>
            <a:ext cx="4387850" cy="180000"/>
          </a:xfrm>
        </p:spPr>
        <p:txBody>
          <a:bodyPr/>
          <a:lstStyle/>
          <a:p>
            <a:fld id="{058DB212-BFA2-403F-85EF-DFD3FF6D973A}" type="slidenum">
              <a:rPr lang="en-US" smtClean="0"/>
              <a:pPr/>
              <a:t>6</a:t>
            </a:fld>
            <a:endParaRPr lang="en-US" dirty="0"/>
          </a:p>
        </p:txBody>
      </p:sp>
      <p:pic>
        <p:nvPicPr>
          <p:cNvPr id="13" name="Picture Placeholder 12">
            <a:extLst>
              <a:ext uri="{FF2B5EF4-FFF2-40B4-BE49-F238E27FC236}">
                <a16:creationId xmlns:a16="http://schemas.microsoft.com/office/drawing/2014/main" id="{FDF286DE-0811-174E-5AD1-F8FD37CE8341}"/>
              </a:ext>
            </a:extLst>
          </p:cNvPr>
          <p:cNvPicPr>
            <a:picLocks noGrp="1" noChangeAspect="1"/>
          </p:cNvPicPr>
          <p:nvPr>
            <p:ph type="pic" sz="quarter" idx="13"/>
          </p:nvPr>
        </p:nvPicPr>
        <p:blipFill>
          <a:blip r:embed="rId2"/>
          <a:srcRect l="37393" r="37393"/>
          <a:stretch/>
        </p:blipFill>
        <p:spPr/>
      </p:pic>
      <p:sp>
        <p:nvSpPr>
          <p:cNvPr id="9" name="Content Placeholder 3">
            <a:extLst>
              <a:ext uri="{FF2B5EF4-FFF2-40B4-BE49-F238E27FC236}">
                <a16:creationId xmlns:a16="http://schemas.microsoft.com/office/drawing/2014/main" id="{E043030D-CAEA-3362-1EC5-920DD284E8EB}"/>
              </a:ext>
            </a:extLst>
          </p:cNvPr>
          <p:cNvSpPr txBox="1">
            <a:spLocks/>
          </p:cNvSpPr>
          <p:nvPr/>
        </p:nvSpPr>
        <p:spPr>
          <a:xfrm>
            <a:off x="3978976" y="1036044"/>
            <a:ext cx="2803824" cy="4261850"/>
          </a:xfrm>
          <a:prstGeom prst="rect">
            <a:avLst/>
          </a:prstGeom>
          <a:ln w="6350">
            <a:solidFill>
              <a:schemeClr val="tx1"/>
            </a:solidFill>
          </a:ln>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3050" lvl="1" indent="0">
              <a:buNone/>
            </a:pPr>
            <a:r>
              <a:rPr lang="en-US" b="1" dirty="0">
                <a:solidFill>
                  <a:srgbClr val="002060"/>
                </a:solidFill>
              </a:rPr>
              <a:t>Continuous Feature</a:t>
            </a:r>
          </a:p>
          <a:p>
            <a:pPr marL="273050" lvl="1" indent="0">
              <a:buNone/>
            </a:pPr>
            <a:r>
              <a:rPr lang="en-US" b="1" dirty="0">
                <a:solidFill>
                  <a:srgbClr val="002060"/>
                </a:solidFill>
              </a:rPr>
              <a:t>---------------------------</a:t>
            </a:r>
          </a:p>
          <a:p>
            <a:pPr lvl="1"/>
            <a:r>
              <a:rPr lang="en-US" dirty="0"/>
              <a:t>BMI (Body Mass Index)</a:t>
            </a:r>
          </a:p>
          <a:p>
            <a:pPr lvl="1"/>
            <a:r>
              <a:rPr lang="en-US" dirty="0"/>
              <a:t>Physical Health</a:t>
            </a:r>
          </a:p>
          <a:p>
            <a:pPr lvl="1"/>
            <a:r>
              <a:rPr lang="en-US" dirty="0"/>
              <a:t>Mental Health</a:t>
            </a:r>
          </a:p>
          <a:p>
            <a:pPr lvl="1"/>
            <a:r>
              <a:rPr lang="en-US" dirty="0"/>
              <a:t>Age Category</a:t>
            </a:r>
          </a:p>
          <a:p>
            <a:pPr lvl="1"/>
            <a:r>
              <a:rPr lang="en-US" dirty="0"/>
              <a:t>Sleep Time</a:t>
            </a:r>
          </a:p>
          <a:p>
            <a:pPr marL="0" indent="0">
              <a:buFont typeface="Arial" panose="020B0604020202020204" pitchFamily="34" charset="0"/>
              <a:buNone/>
            </a:pPr>
            <a:endParaRPr lang="en-US" dirty="0"/>
          </a:p>
        </p:txBody>
      </p:sp>
      <p:sp>
        <p:nvSpPr>
          <p:cNvPr id="10" name="Callout: Quad Arrow 9">
            <a:extLst>
              <a:ext uri="{FF2B5EF4-FFF2-40B4-BE49-F238E27FC236}">
                <a16:creationId xmlns:a16="http://schemas.microsoft.com/office/drawing/2014/main" id="{2DBF78D2-A916-520F-5B63-A7A01FF4E61F}"/>
              </a:ext>
            </a:extLst>
          </p:cNvPr>
          <p:cNvSpPr/>
          <p:nvPr/>
        </p:nvSpPr>
        <p:spPr>
          <a:xfrm>
            <a:off x="2995328" y="2515104"/>
            <a:ext cx="1152144" cy="932688"/>
          </a:xfrm>
          <a:prstGeom prst="quadArrow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56CDE33C-C2FA-AB8D-0DA3-844B20219269}"/>
              </a:ext>
            </a:extLst>
          </p:cNvPr>
          <p:cNvPicPr>
            <a:picLocks noChangeAspect="1"/>
          </p:cNvPicPr>
          <p:nvPr/>
        </p:nvPicPr>
        <p:blipFill>
          <a:blip r:embed="rId2"/>
          <a:stretch>
            <a:fillRect/>
          </a:stretch>
        </p:blipFill>
        <p:spPr>
          <a:xfrm>
            <a:off x="7804151" y="3339745"/>
            <a:ext cx="4387850" cy="1962251"/>
          </a:xfrm>
          <a:prstGeom prst="rect">
            <a:avLst/>
          </a:prstGeom>
        </p:spPr>
      </p:pic>
      <p:pic>
        <p:nvPicPr>
          <p:cNvPr id="18" name="Picture 17">
            <a:extLst>
              <a:ext uri="{FF2B5EF4-FFF2-40B4-BE49-F238E27FC236}">
                <a16:creationId xmlns:a16="http://schemas.microsoft.com/office/drawing/2014/main" id="{39032416-3CA8-B838-1E3A-7AA3C58B35B5}"/>
              </a:ext>
            </a:extLst>
          </p:cNvPr>
          <p:cNvPicPr>
            <a:picLocks noChangeAspect="1"/>
          </p:cNvPicPr>
          <p:nvPr/>
        </p:nvPicPr>
        <p:blipFill>
          <a:blip r:embed="rId3"/>
          <a:stretch>
            <a:fillRect/>
          </a:stretch>
        </p:blipFill>
        <p:spPr>
          <a:xfrm>
            <a:off x="7804150" y="1057210"/>
            <a:ext cx="4387850" cy="5009526"/>
          </a:xfrm>
          <a:prstGeom prst="rect">
            <a:avLst/>
          </a:prstGeom>
        </p:spPr>
      </p:pic>
    </p:spTree>
    <p:extLst>
      <p:ext uri="{BB962C8B-B14F-4D97-AF65-F5344CB8AC3E}">
        <p14:creationId xmlns:p14="http://schemas.microsoft.com/office/powerpoint/2010/main" val="3220343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E651B-E3AF-BF15-FCC9-538C057118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2A2BF4-F8B5-517C-3068-16FBD14DF4B5}"/>
              </a:ext>
            </a:extLst>
          </p:cNvPr>
          <p:cNvSpPr>
            <a:spLocks noGrp="1"/>
          </p:cNvSpPr>
          <p:nvPr>
            <p:ph type="title"/>
          </p:nvPr>
        </p:nvSpPr>
        <p:spPr/>
        <p:txBody>
          <a:bodyPr/>
          <a:lstStyle/>
          <a:p>
            <a:r>
              <a:rPr lang="en-US" dirty="0"/>
              <a:t>Data Cleaning</a:t>
            </a:r>
          </a:p>
        </p:txBody>
      </p:sp>
      <p:sp>
        <p:nvSpPr>
          <p:cNvPr id="4" name="Content Placeholder 3">
            <a:extLst>
              <a:ext uri="{FF2B5EF4-FFF2-40B4-BE49-F238E27FC236}">
                <a16:creationId xmlns:a16="http://schemas.microsoft.com/office/drawing/2014/main" id="{C99B3938-5723-B462-6A41-98C66A36CC84}"/>
              </a:ext>
            </a:extLst>
          </p:cNvPr>
          <p:cNvSpPr>
            <a:spLocks noGrp="1"/>
          </p:cNvSpPr>
          <p:nvPr>
            <p:ph sz="half" idx="1"/>
          </p:nvPr>
        </p:nvSpPr>
        <p:spPr>
          <a:xfrm>
            <a:off x="360000" y="1016370"/>
            <a:ext cx="7348392" cy="5481630"/>
          </a:xfrm>
        </p:spPr>
        <p:txBody>
          <a:bodyPr/>
          <a:lstStyle/>
          <a:p>
            <a:r>
              <a:rPr lang="en-US" dirty="0"/>
              <a:t>Binary Categorical Variables Encoding</a:t>
            </a:r>
          </a:p>
          <a:p>
            <a:pPr marL="0" indent="0">
              <a:buNone/>
            </a:pPr>
            <a:endParaRPr lang="en-US" dirty="0"/>
          </a:p>
          <a:p>
            <a:r>
              <a:rPr lang="en-US" dirty="0"/>
              <a:t>Multiclass Categorical Variables Handling</a:t>
            </a:r>
          </a:p>
          <a:p>
            <a:pPr marL="0" indent="0">
              <a:buNone/>
            </a:pPr>
            <a:endParaRPr lang="en-US" dirty="0"/>
          </a:p>
          <a:p>
            <a:r>
              <a:rPr lang="en-US" dirty="0"/>
              <a:t>Balancing the Dataset</a:t>
            </a:r>
          </a:p>
          <a:p>
            <a:pPr marL="0" indent="0" algn="just">
              <a:buNone/>
            </a:pPr>
            <a:endParaRPr lang="en-US" dirty="0"/>
          </a:p>
          <a:p>
            <a:r>
              <a:rPr lang="en-US" dirty="0"/>
              <a:t>Scaling Continuous Features</a:t>
            </a:r>
          </a:p>
          <a:p>
            <a:endParaRPr lang="en-US" dirty="0"/>
          </a:p>
          <a:p>
            <a:r>
              <a:rPr lang="en-US" dirty="0"/>
              <a:t>Integer Encoding for Categorical Variables, those having 2 unique values</a:t>
            </a:r>
          </a:p>
          <a:p>
            <a:pPr marL="0" indent="0">
              <a:buNone/>
            </a:pPr>
            <a:endParaRPr lang="en-US" dirty="0"/>
          </a:p>
          <a:p>
            <a:r>
              <a:rPr lang="en-US" dirty="0"/>
              <a:t>Dummy variable for Categorical variables having more than 2 unique values</a:t>
            </a:r>
          </a:p>
        </p:txBody>
      </p:sp>
      <p:cxnSp>
        <p:nvCxnSpPr>
          <p:cNvPr id="7" name="Straight Connector 6">
            <a:extLst>
              <a:ext uri="{FF2B5EF4-FFF2-40B4-BE49-F238E27FC236}">
                <a16:creationId xmlns:a16="http://schemas.microsoft.com/office/drawing/2014/main" id="{F4500E00-A87C-902D-8F06-2BB747D376FF}"/>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6E45ABD9-616C-DB8B-0CBC-09DE89A61253}"/>
              </a:ext>
            </a:extLst>
          </p:cNvPr>
          <p:cNvSpPr>
            <a:spLocks noGrp="1"/>
          </p:cNvSpPr>
          <p:nvPr>
            <p:ph type="sldNum" sz="quarter" idx="15"/>
          </p:nvPr>
        </p:nvSpPr>
        <p:spPr>
          <a:xfrm>
            <a:off x="7804150" y="6678000"/>
            <a:ext cx="4387850" cy="180000"/>
          </a:xfrm>
        </p:spPr>
        <p:txBody>
          <a:bodyPr/>
          <a:lstStyle/>
          <a:p>
            <a:fld id="{058DB212-BFA2-403F-85EF-DFD3FF6D973A}" type="slidenum">
              <a:rPr lang="en-US" smtClean="0"/>
              <a:pPr/>
              <a:t>7</a:t>
            </a:fld>
            <a:endParaRPr lang="en-US" dirty="0"/>
          </a:p>
        </p:txBody>
      </p:sp>
      <p:pic>
        <p:nvPicPr>
          <p:cNvPr id="26" name="Picture Placeholder 25">
            <a:extLst>
              <a:ext uri="{FF2B5EF4-FFF2-40B4-BE49-F238E27FC236}">
                <a16:creationId xmlns:a16="http://schemas.microsoft.com/office/drawing/2014/main" id="{F06BC0C2-97EA-9E69-7DD5-5B4CA86BBA77}"/>
              </a:ext>
            </a:extLst>
          </p:cNvPr>
          <p:cNvPicPr>
            <a:picLocks noGrp="1" noChangeAspect="1"/>
          </p:cNvPicPr>
          <p:nvPr>
            <p:ph type="pic" sz="quarter" idx="13"/>
          </p:nvPr>
        </p:nvPicPr>
        <p:blipFill>
          <a:blip r:embed="rId2"/>
          <a:srcRect l="26885" r="26885"/>
          <a:stretch/>
        </p:blipFill>
        <p:spPr/>
      </p:pic>
      <p:pic>
        <p:nvPicPr>
          <p:cNvPr id="29" name="Picture 28">
            <a:extLst>
              <a:ext uri="{FF2B5EF4-FFF2-40B4-BE49-F238E27FC236}">
                <a16:creationId xmlns:a16="http://schemas.microsoft.com/office/drawing/2014/main" id="{25558EB7-F128-4E73-FF52-E4A21BE4AA8F}"/>
              </a:ext>
            </a:extLst>
          </p:cNvPr>
          <p:cNvPicPr>
            <a:picLocks noChangeAspect="1"/>
          </p:cNvPicPr>
          <p:nvPr/>
        </p:nvPicPr>
        <p:blipFill>
          <a:blip r:embed="rId3"/>
          <a:stretch>
            <a:fillRect/>
          </a:stretch>
        </p:blipFill>
        <p:spPr>
          <a:xfrm>
            <a:off x="7804149" y="1983950"/>
            <a:ext cx="4387849" cy="2711589"/>
          </a:xfrm>
          <a:prstGeom prst="rect">
            <a:avLst/>
          </a:prstGeom>
        </p:spPr>
      </p:pic>
    </p:spTree>
    <p:extLst>
      <p:ext uri="{BB962C8B-B14F-4D97-AF65-F5344CB8AC3E}">
        <p14:creationId xmlns:p14="http://schemas.microsoft.com/office/powerpoint/2010/main" val="964285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60000" y="360000"/>
            <a:ext cx="11473200" cy="540000"/>
          </a:xfrm>
        </p:spPr>
        <p:txBody>
          <a:bodyPr anchor="t">
            <a:normAutofit fontScale="90000"/>
          </a:bodyPr>
          <a:lstStyle/>
          <a:p>
            <a:r>
              <a:rPr lang="en-US" dirty="0"/>
              <a:t>Exploratory Data Analysis</a:t>
            </a:r>
            <a:br>
              <a:rPr lang="en-US" sz="1300" dirty="0"/>
            </a:br>
            <a:br>
              <a:rPr lang="en-US" sz="1300" dirty="0"/>
            </a:br>
            <a:endParaRPr lang="en-US" sz="1300" dirty="0"/>
          </a:p>
        </p:txBody>
      </p:sp>
      <p:sp>
        <p:nvSpPr>
          <p:cNvPr id="26" name="Text Placeholder 2">
            <a:extLst>
              <a:ext uri="{FF2B5EF4-FFF2-40B4-BE49-F238E27FC236}">
                <a16:creationId xmlns:a16="http://schemas.microsoft.com/office/drawing/2014/main" id="{139B8125-2802-EE8B-D796-5600F70B7C66}"/>
              </a:ext>
            </a:extLst>
          </p:cNvPr>
          <p:cNvSpPr>
            <a:spLocks noGrp="1"/>
          </p:cNvSpPr>
          <p:nvPr>
            <p:ph type="body" sz="quarter" idx="12"/>
          </p:nvPr>
        </p:nvSpPr>
        <p:spPr>
          <a:xfrm>
            <a:off x="360363" y="1106424"/>
            <a:ext cx="5579637" cy="310896"/>
          </a:xfrm>
        </p:spPr>
        <p:txBody>
          <a:bodyPr/>
          <a:lstStyle/>
          <a:p>
            <a:r>
              <a:rPr lang="en-US" dirty="0">
                <a:solidFill>
                  <a:srgbClr val="FFC000"/>
                </a:solidFill>
              </a:rPr>
              <a:t>Histograms of the numerical features</a:t>
            </a:r>
          </a:p>
          <a:p>
            <a:endParaRPr lang="en-US" dirty="0">
              <a:solidFill>
                <a:srgbClr val="FFC000"/>
              </a:solidFill>
            </a:endParaRPr>
          </a:p>
        </p:txBody>
      </p:sp>
      <p:pic>
        <p:nvPicPr>
          <p:cNvPr id="18" name="Picture 17" descr="A group of blue and white graphs&#10;&#10;Description automatically generated">
            <a:extLst>
              <a:ext uri="{FF2B5EF4-FFF2-40B4-BE49-F238E27FC236}">
                <a16:creationId xmlns:a16="http://schemas.microsoft.com/office/drawing/2014/main" id="{A6AE9A1E-75E7-9C62-9265-8BFD800E0294}"/>
              </a:ext>
            </a:extLst>
          </p:cNvPr>
          <p:cNvPicPr>
            <a:picLocks noChangeAspect="1"/>
          </p:cNvPicPr>
          <p:nvPr/>
        </p:nvPicPr>
        <p:blipFill>
          <a:blip r:embed="rId2"/>
          <a:stretch>
            <a:fillRect/>
          </a:stretch>
        </p:blipFill>
        <p:spPr>
          <a:xfrm>
            <a:off x="122712" y="1947672"/>
            <a:ext cx="5817288" cy="3693977"/>
          </a:xfrm>
          <a:prstGeom prst="rect">
            <a:avLst/>
          </a:prstGeom>
          <a:noFill/>
        </p:spPr>
      </p:pic>
      <p:sp>
        <p:nvSpPr>
          <p:cNvPr id="25" name="Content Placeholder 4">
            <a:extLst>
              <a:ext uri="{FF2B5EF4-FFF2-40B4-BE49-F238E27FC236}">
                <a16:creationId xmlns:a16="http://schemas.microsoft.com/office/drawing/2014/main" id="{C6188797-4863-6AE4-A376-9608C3EE38D0}"/>
              </a:ext>
            </a:extLst>
          </p:cNvPr>
          <p:cNvSpPr>
            <a:spLocks noGrp="1"/>
          </p:cNvSpPr>
          <p:nvPr>
            <p:ph sz="half" idx="2"/>
          </p:nvPr>
        </p:nvSpPr>
        <p:spPr>
          <a:xfrm>
            <a:off x="6252002" y="1947672"/>
            <a:ext cx="5580000" cy="3848112"/>
          </a:xfrm>
        </p:spPr>
        <p:txBody>
          <a:bodyPr/>
          <a:lstStyle/>
          <a:p>
            <a:pPr algn="just"/>
            <a:r>
              <a:rPr lang="en-US" dirty="0"/>
              <a:t>The visualizations reveal that the heart disease dataset portrays overall good health, characterized by a predominant presence of individuals with a BMI within the normal range. </a:t>
            </a:r>
          </a:p>
          <a:p>
            <a:pPr algn="just"/>
            <a:r>
              <a:rPr lang="en-US" dirty="0"/>
              <a:t>Additionally, both Physical and Mental Health scores are clustered around the mean, indicating a relatively balanced distribution. </a:t>
            </a:r>
          </a:p>
          <a:p>
            <a:pPr algn="just"/>
            <a:r>
              <a:rPr lang="en-US" dirty="0"/>
              <a:t>However, the distribution of Sleep Time exhibits a right-skewed pattern, suggesting that a majority of individuals in the dataset sleep for less than 7.5 hours per night, with a median Sleep Time below this threshold</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4"/>
          </p:nvPr>
        </p:nvSpPr>
        <p:spPr>
          <a:xfrm>
            <a:off x="7790688" y="6678000"/>
            <a:ext cx="4401312" cy="180000"/>
          </a:xfrm>
        </p:spPr>
        <p:txBody>
          <a:bodyPr anchor="ctr">
            <a:normAutofit/>
          </a:bodyPr>
          <a:lstStyle/>
          <a:p>
            <a:pPr>
              <a:lnSpc>
                <a:spcPct val="90000"/>
              </a:lnSpc>
              <a:spcAft>
                <a:spcPts val="600"/>
              </a:spcAft>
            </a:pPr>
            <a:fld id="{058DB212-BFA2-403F-85EF-DFD3FF6D973A}" type="slidenum">
              <a:rPr lang="en-US" sz="1000" smtClean="0"/>
              <a:pPr>
                <a:lnSpc>
                  <a:spcPct val="90000"/>
                </a:lnSpc>
                <a:spcAft>
                  <a:spcPts val="600"/>
                </a:spcAft>
              </a:pPr>
              <a:t>8</a:t>
            </a:fld>
            <a:endParaRPr lang="en-US" sz="1000"/>
          </a:p>
        </p:txBody>
      </p:sp>
      <p:sp>
        <p:nvSpPr>
          <p:cNvPr id="20" name="TextBox 19">
            <a:extLst>
              <a:ext uri="{FF2B5EF4-FFF2-40B4-BE49-F238E27FC236}">
                <a16:creationId xmlns:a16="http://schemas.microsoft.com/office/drawing/2014/main" id="{0F11E6D0-452C-2421-11EC-F7FD09213100}"/>
              </a:ext>
            </a:extLst>
          </p:cNvPr>
          <p:cNvSpPr txBox="1"/>
          <p:nvPr/>
        </p:nvSpPr>
        <p:spPr>
          <a:xfrm>
            <a:off x="10442448" y="6236208"/>
            <a:ext cx="1316736" cy="374904"/>
          </a:xfrm>
          <a:prstGeom prst="rect">
            <a:avLst/>
          </a:prstGeom>
          <a:noFill/>
        </p:spPr>
        <p:txBody>
          <a:bodyPr wrap="square" rtlCol="0">
            <a:spAutoFit/>
          </a:bodyPr>
          <a:lstStyle/>
          <a:p>
            <a:r>
              <a:rPr lang="en-US" dirty="0"/>
              <a:t>Contd…</a:t>
            </a:r>
          </a:p>
        </p:txBody>
      </p:sp>
    </p:spTree>
    <p:extLst>
      <p:ext uri="{BB962C8B-B14F-4D97-AF65-F5344CB8AC3E}">
        <p14:creationId xmlns:p14="http://schemas.microsoft.com/office/powerpoint/2010/main" val="1858038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089CC-B23F-6642-B9F3-76E406AB61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31FF4-22A7-35A8-123B-ECDFF306A199}"/>
              </a:ext>
            </a:extLst>
          </p:cNvPr>
          <p:cNvSpPr>
            <a:spLocks noGrp="1"/>
          </p:cNvSpPr>
          <p:nvPr>
            <p:ph type="title"/>
          </p:nvPr>
        </p:nvSpPr>
        <p:spPr>
          <a:xfrm>
            <a:off x="360000" y="360000"/>
            <a:ext cx="11473200" cy="540000"/>
          </a:xfrm>
        </p:spPr>
        <p:txBody>
          <a:bodyPr anchor="t">
            <a:normAutofit fontScale="90000"/>
          </a:bodyPr>
          <a:lstStyle/>
          <a:p>
            <a:r>
              <a:rPr lang="en-US" dirty="0"/>
              <a:t>Exploratory Data Analysis</a:t>
            </a:r>
            <a:br>
              <a:rPr lang="en-US" sz="1300" dirty="0"/>
            </a:br>
            <a:br>
              <a:rPr lang="en-US" sz="1300" dirty="0"/>
            </a:br>
            <a:endParaRPr lang="en-US" sz="1300" dirty="0"/>
          </a:p>
        </p:txBody>
      </p:sp>
      <p:sp>
        <p:nvSpPr>
          <p:cNvPr id="26" name="Text Placeholder 2">
            <a:extLst>
              <a:ext uri="{FF2B5EF4-FFF2-40B4-BE49-F238E27FC236}">
                <a16:creationId xmlns:a16="http://schemas.microsoft.com/office/drawing/2014/main" id="{9F4B0624-280B-C972-1901-B896DFF9CD1D}"/>
              </a:ext>
            </a:extLst>
          </p:cNvPr>
          <p:cNvSpPr>
            <a:spLocks noGrp="1"/>
          </p:cNvSpPr>
          <p:nvPr>
            <p:ph type="body" sz="quarter" idx="12"/>
          </p:nvPr>
        </p:nvSpPr>
        <p:spPr>
          <a:xfrm>
            <a:off x="360363" y="1106424"/>
            <a:ext cx="9551733" cy="356616"/>
          </a:xfrm>
        </p:spPr>
        <p:txBody>
          <a:bodyPr/>
          <a:lstStyle/>
          <a:p>
            <a:r>
              <a:rPr lang="en-US" dirty="0">
                <a:solidFill>
                  <a:srgbClr val="FFC000"/>
                </a:solidFill>
              </a:rPr>
              <a:t>Pie graphs of the categorical features to analyze the data distribution</a:t>
            </a:r>
          </a:p>
        </p:txBody>
      </p:sp>
      <p:sp>
        <p:nvSpPr>
          <p:cNvPr id="25" name="Content Placeholder 4">
            <a:extLst>
              <a:ext uri="{FF2B5EF4-FFF2-40B4-BE49-F238E27FC236}">
                <a16:creationId xmlns:a16="http://schemas.microsoft.com/office/drawing/2014/main" id="{D2BECD71-B726-4092-82D4-5BFE5E4F0DE9}"/>
              </a:ext>
            </a:extLst>
          </p:cNvPr>
          <p:cNvSpPr>
            <a:spLocks noGrp="1"/>
          </p:cNvSpPr>
          <p:nvPr>
            <p:ph sz="half" idx="2"/>
          </p:nvPr>
        </p:nvSpPr>
        <p:spPr>
          <a:xfrm>
            <a:off x="6253200" y="1892376"/>
            <a:ext cx="5580000" cy="3793248"/>
          </a:xfrm>
        </p:spPr>
        <p:txBody>
          <a:bodyPr/>
          <a:lstStyle/>
          <a:p>
            <a:pPr algn="just"/>
            <a:r>
              <a:rPr lang="en-US" dirty="0"/>
              <a:t>The heart disease dataset predominantly comprises individuals with commendable health habits, including abstaining from smoking, occasional alcohol consumption, and regular exercise. </a:t>
            </a:r>
          </a:p>
          <a:p>
            <a:pPr algn="just"/>
            <a:r>
              <a:rPr lang="en-US" dirty="0"/>
              <a:t>Nonetheless, a minority exhibits less favorable health behaviors, such as habitual smoking, excessive alcohol intake, and a lack of physical activity. </a:t>
            </a:r>
          </a:p>
          <a:p>
            <a:pPr algn="just"/>
            <a:r>
              <a:rPr lang="en-US" dirty="0"/>
              <a:t>Encouragingly, adopting healthier lifestyles, characterized by avoiding these detrimental habits, can significantly reduce the risk of heart disease among individuals</a:t>
            </a:r>
          </a:p>
        </p:txBody>
      </p:sp>
      <p:sp>
        <p:nvSpPr>
          <p:cNvPr id="8" name="Slide Number Placeholder 7">
            <a:extLst>
              <a:ext uri="{FF2B5EF4-FFF2-40B4-BE49-F238E27FC236}">
                <a16:creationId xmlns:a16="http://schemas.microsoft.com/office/drawing/2014/main" id="{233ADFDB-DBE3-0334-31A1-15E2BFC596BD}"/>
              </a:ext>
            </a:extLst>
          </p:cNvPr>
          <p:cNvSpPr>
            <a:spLocks noGrp="1"/>
          </p:cNvSpPr>
          <p:nvPr>
            <p:ph type="sldNum" sz="quarter" idx="14"/>
          </p:nvPr>
        </p:nvSpPr>
        <p:spPr>
          <a:xfrm>
            <a:off x="7790688" y="6678000"/>
            <a:ext cx="4401312" cy="180000"/>
          </a:xfrm>
        </p:spPr>
        <p:txBody>
          <a:bodyPr anchor="ctr">
            <a:normAutofit/>
          </a:bodyPr>
          <a:lstStyle/>
          <a:p>
            <a:pPr>
              <a:lnSpc>
                <a:spcPct val="90000"/>
              </a:lnSpc>
              <a:spcAft>
                <a:spcPts val="600"/>
              </a:spcAft>
            </a:pPr>
            <a:fld id="{058DB212-BFA2-403F-85EF-DFD3FF6D973A}" type="slidenum">
              <a:rPr lang="en-US" sz="1000" smtClean="0"/>
              <a:pPr>
                <a:lnSpc>
                  <a:spcPct val="90000"/>
                </a:lnSpc>
                <a:spcAft>
                  <a:spcPts val="600"/>
                </a:spcAft>
              </a:pPr>
              <a:t>9</a:t>
            </a:fld>
            <a:endParaRPr lang="en-US" sz="1000"/>
          </a:p>
        </p:txBody>
      </p:sp>
      <p:pic>
        <p:nvPicPr>
          <p:cNvPr id="4" name="Picture 3">
            <a:extLst>
              <a:ext uri="{FF2B5EF4-FFF2-40B4-BE49-F238E27FC236}">
                <a16:creationId xmlns:a16="http://schemas.microsoft.com/office/drawing/2014/main" id="{C25C4691-0995-AB2F-61F1-D1F25CA58046}"/>
              </a:ext>
            </a:extLst>
          </p:cNvPr>
          <p:cNvPicPr>
            <a:picLocks noChangeAspect="1"/>
          </p:cNvPicPr>
          <p:nvPr/>
        </p:nvPicPr>
        <p:blipFill>
          <a:blip r:embed="rId2"/>
          <a:stretch>
            <a:fillRect/>
          </a:stretch>
        </p:blipFill>
        <p:spPr>
          <a:xfrm>
            <a:off x="358799" y="1620000"/>
            <a:ext cx="5657541" cy="3336048"/>
          </a:xfrm>
          <a:prstGeom prst="rect">
            <a:avLst/>
          </a:prstGeom>
        </p:spPr>
      </p:pic>
      <p:sp>
        <p:nvSpPr>
          <p:cNvPr id="5" name="TextBox 4">
            <a:extLst>
              <a:ext uri="{FF2B5EF4-FFF2-40B4-BE49-F238E27FC236}">
                <a16:creationId xmlns:a16="http://schemas.microsoft.com/office/drawing/2014/main" id="{7E49A013-ED1F-D575-7A71-3555DAFB989A}"/>
              </a:ext>
            </a:extLst>
          </p:cNvPr>
          <p:cNvSpPr txBox="1"/>
          <p:nvPr/>
        </p:nvSpPr>
        <p:spPr>
          <a:xfrm>
            <a:off x="10442448" y="6236208"/>
            <a:ext cx="1316736" cy="374904"/>
          </a:xfrm>
          <a:prstGeom prst="rect">
            <a:avLst/>
          </a:prstGeom>
          <a:noFill/>
        </p:spPr>
        <p:txBody>
          <a:bodyPr wrap="square" rtlCol="0">
            <a:spAutoFit/>
          </a:bodyPr>
          <a:lstStyle/>
          <a:p>
            <a:r>
              <a:rPr lang="en-US" dirty="0"/>
              <a:t>Contd…</a:t>
            </a:r>
          </a:p>
        </p:txBody>
      </p:sp>
    </p:spTree>
    <p:extLst>
      <p:ext uri="{BB962C8B-B14F-4D97-AF65-F5344CB8AC3E}">
        <p14:creationId xmlns:p14="http://schemas.microsoft.com/office/powerpoint/2010/main" val="3395001287"/>
      </p:ext>
    </p:extLst>
  </p:cSld>
  <p:clrMapOvr>
    <a:masterClrMapping/>
  </p:clrMapOvr>
</p:sld>
</file>

<file path=ppt/theme/theme1.xml><?xml version="1.0" encoding="utf-8"?>
<a:theme xmlns:a="http://schemas.openxmlformats.org/drawingml/2006/main" name="Office Them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043420_Science fair presentation_RVA_v3.potx" id="{29D4BD8F-7488-49D9-BFBB-7DF8C2B0292D}" vid="{799E8309-D02B-4451-A1B1-915D5FF07E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Science fair presentation</Template>
  <TotalTime>1067</TotalTime>
  <Words>1346</Words>
  <Application>Microsoft Office PowerPoint</Application>
  <PresentationFormat>Widescreen</PresentationFormat>
  <Paragraphs>148</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Lucida Sans Typewriter</vt:lpstr>
      <vt:lpstr>Times New Roman</vt:lpstr>
      <vt:lpstr>Tw Cen MT</vt:lpstr>
      <vt:lpstr>Office Theme</vt:lpstr>
      <vt:lpstr>VitalFlow Guardian Data-Powered Cardiac Risk Management</vt:lpstr>
      <vt:lpstr>PowerPoint Presentation</vt:lpstr>
      <vt:lpstr>Introduction</vt:lpstr>
      <vt:lpstr>Problem Statement</vt:lpstr>
      <vt:lpstr>Dataset Information</vt:lpstr>
      <vt:lpstr>Feature Overview</vt:lpstr>
      <vt:lpstr>Data Cleaning</vt:lpstr>
      <vt:lpstr>Exploratory Data Analysis  </vt:lpstr>
      <vt:lpstr>Exploratory Data Analysis  </vt:lpstr>
      <vt:lpstr>Exploratory Data Analysis  </vt:lpstr>
      <vt:lpstr>Model Selection &amp; Evaluation</vt:lpstr>
      <vt:lpstr>Results</vt:lpstr>
      <vt:lpstr>Conclusion and Recommendation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Cover Title</dc:title>
  <dc:creator>Debabrata Mishra</dc:creator>
  <cp:lastModifiedBy>Debabrata Mishra</cp:lastModifiedBy>
  <cp:revision>26</cp:revision>
  <dcterms:created xsi:type="dcterms:W3CDTF">2024-03-02T04:04:45Z</dcterms:created>
  <dcterms:modified xsi:type="dcterms:W3CDTF">2024-03-02T21:51:48Z</dcterms:modified>
</cp:coreProperties>
</file>